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4" r:id="rId3"/>
    <p:sldId id="290" r:id="rId4"/>
    <p:sldId id="286" r:id="rId5"/>
    <p:sldId id="287" r:id="rId6"/>
    <p:sldId id="258" r:id="rId7"/>
    <p:sldId id="274" r:id="rId8"/>
    <p:sldId id="275" r:id="rId9"/>
    <p:sldId id="279" r:id="rId10"/>
    <p:sldId id="280" r:id="rId11"/>
    <p:sldId id="285" r:id="rId12"/>
    <p:sldId id="293" r:id="rId13"/>
    <p:sldId id="291" r:id="rId14"/>
    <p:sldId id="29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19842" y="2639683"/>
            <a:ext cx="9066361" cy="131659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pl-PL" sz="3600" b="1" dirty="0">
                <a:latin typeface="Arial Black" panose="020B0A04020102020204" pitchFamily="34" charset="0"/>
              </a:rPr>
            </a:br>
            <a:br>
              <a:rPr lang="pl-PL" sz="3600" b="1" dirty="0">
                <a:latin typeface="Arial Black" panose="020B0A04020102020204" pitchFamily="34" charset="0"/>
              </a:rPr>
            </a:br>
            <a:br>
              <a:rPr lang="pl-PL" sz="3600" b="1" dirty="0">
                <a:latin typeface="Arial Black" panose="020B0A04020102020204" pitchFamily="34" charset="0"/>
              </a:rPr>
            </a:br>
            <a:br>
              <a:rPr lang="pl-PL" sz="3600" b="1" dirty="0">
                <a:latin typeface="Arial Black" panose="020B0A04020102020204" pitchFamily="34" charset="0"/>
              </a:rPr>
            </a:br>
            <a:br>
              <a:rPr lang="pl-PL" sz="3600" b="1" dirty="0">
                <a:latin typeface="Arial Black" panose="020B0A04020102020204" pitchFamily="34" charset="0"/>
              </a:rPr>
            </a:br>
            <a:br>
              <a:rPr lang="pl-PL" sz="3600" b="1" dirty="0">
                <a:latin typeface="Arial Black" panose="020B0A04020102020204" pitchFamily="34" charset="0"/>
              </a:rPr>
            </a:br>
            <a:br>
              <a:rPr lang="pl-PL" sz="3600" b="1" dirty="0">
                <a:latin typeface="Arial Black" panose="020B0A04020102020204" pitchFamily="34" charset="0"/>
              </a:rPr>
            </a:br>
            <a:br>
              <a:rPr lang="pl-PL" sz="3600" b="1" dirty="0">
                <a:latin typeface="Arial Black" panose="020B0A04020102020204" pitchFamily="34" charset="0"/>
              </a:rPr>
            </a:br>
            <a:br>
              <a:rPr lang="pl-PL" sz="3600" b="1" dirty="0">
                <a:latin typeface="Arial Black" panose="020B0A04020102020204" pitchFamily="34" charset="0"/>
              </a:rPr>
            </a:br>
            <a:br>
              <a:rPr lang="pl-PL" sz="3600" b="1" dirty="0">
                <a:latin typeface="Arial Black" panose="020B0A04020102020204" pitchFamily="34" charset="0"/>
              </a:rPr>
            </a:br>
            <a:r>
              <a:rPr lang="pl-PL" sz="3100" b="1" dirty="0">
                <a:latin typeface="Arial Black" panose="020B0A04020102020204" pitchFamily="34" charset="0"/>
              </a:rPr>
              <a:t>NARZĘDZIA „SZCZUPŁEGO ZARZĄDZANIA” W CZASACH ZAGROŻENIA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53420" y="4347713"/>
            <a:ext cx="6958160" cy="694803"/>
          </a:xfrm>
          <a:solidFill>
            <a:schemeClr val="accent2"/>
          </a:solidFill>
        </p:spPr>
        <p:txBody>
          <a:bodyPr>
            <a:normAutofit fontScale="92500" lnSpcReduction="20000"/>
          </a:bodyPr>
          <a:lstStyle/>
          <a:p>
            <a:r>
              <a:rPr lang="pl-PL" b="1" dirty="0"/>
              <a:t>DR MONIKA SZCZERBAK</a:t>
            </a:r>
          </a:p>
          <a:p>
            <a:r>
              <a:rPr lang="pl-PL" b="1" dirty="0"/>
              <a:t>WOJSKOWA AKADEMIA TECHNICZNA </a:t>
            </a:r>
          </a:p>
        </p:txBody>
      </p:sp>
      <p:sp>
        <p:nvSpPr>
          <p:cNvPr id="4" name="Prostokąt 3"/>
          <p:cNvSpPr/>
          <p:nvPr/>
        </p:nvSpPr>
        <p:spPr>
          <a:xfrm>
            <a:off x="4278702" y="733245"/>
            <a:ext cx="6607833" cy="17511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tx2"/>
                </a:solidFill>
                <a:latin typeface="Arial Black" panose="020B0A04020102020204" pitchFamily="34" charset="0"/>
              </a:rPr>
              <a:t>XIII  MIĘDZYNARODOWA KONFERENCJA NAUKOWA PRAW CZŁOWIEKA </a:t>
            </a:r>
          </a:p>
          <a:p>
            <a:r>
              <a:rPr lang="pl-PL" b="1" dirty="0"/>
              <a:t>Ochrona praw człowieka w czasie wyzwań pandemicznych</a:t>
            </a:r>
            <a:endParaRPr lang="pl-PL" dirty="0"/>
          </a:p>
        </p:txBody>
      </p:sp>
      <p:pic>
        <p:nvPicPr>
          <p:cNvPr id="5" name="Obraz 4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07698" y="1187513"/>
            <a:ext cx="2528978" cy="12278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47504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737558"/>
            <a:ext cx="9601200" cy="1485900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71600" y="1772729"/>
            <a:ext cx="8546123" cy="434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219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l-PL" dirty="0"/>
              <a:t>Korzyści z wdrożenia 5S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Prawidłowe wdrożenie ostatniego „S” wpływa na skuteczność wszystkich etapów, dzięki czemu można osiągnąć:</a:t>
            </a:r>
            <a:br>
              <a:rPr lang="pl-PL" dirty="0"/>
            </a:br>
            <a:r>
              <a:rPr lang="pl-PL" dirty="0"/>
              <a:t>• wysoką efektywność pracy</a:t>
            </a:r>
            <a:br>
              <a:rPr lang="pl-PL" dirty="0"/>
            </a:br>
            <a:r>
              <a:rPr lang="pl-PL" dirty="0"/>
              <a:t>• lepszą jakość wyrobu</a:t>
            </a:r>
            <a:br>
              <a:rPr lang="pl-PL" dirty="0"/>
            </a:br>
            <a:r>
              <a:rPr lang="pl-PL" dirty="0"/>
              <a:t>• bezpieczeństwo na stanowisku pracy</a:t>
            </a:r>
            <a:br>
              <a:rPr lang="pl-PL" dirty="0"/>
            </a:br>
            <a:r>
              <a:rPr lang="pl-PL" dirty="0"/>
              <a:t>• wygodę i ergonomię</a:t>
            </a:r>
            <a:br>
              <a:rPr lang="pl-PL" dirty="0"/>
            </a:br>
            <a:r>
              <a:rPr lang="pl-PL" dirty="0"/>
              <a:t>• zadowolenie i zaangażowanie pracowników.</a:t>
            </a:r>
          </a:p>
        </p:txBody>
      </p:sp>
    </p:spTree>
    <p:extLst>
      <p:ext uri="{BB962C8B-B14F-4D97-AF65-F5344CB8AC3E}">
        <p14:creationId xmlns:p14="http://schemas.microsoft.com/office/powerpoint/2010/main" val="3011332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l-PL" b="1" dirty="0"/>
              <a:t>BADANIA ANKIETOWE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Kultura ciągłego doskonalenia, koncepcja 5S, </a:t>
            </a:r>
            <a:r>
              <a:rPr lang="pl-PL" dirty="0" err="1"/>
              <a:t>kaizen</a:t>
            </a:r>
            <a:r>
              <a:rPr lang="pl-PL" dirty="0"/>
              <a:t> </a:t>
            </a:r>
            <a:r>
              <a:rPr lang="pl-PL" dirty="0" err="1"/>
              <a:t>costing</a:t>
            </a:r>
            <a:r>
              <a:rPr lang="pl-PL" dirty="0"/>
              <a:t>  wpływają na inwestowanie w umiejętności i wiedzę pracowników, uwalniają pracowników kreatywnych, pozwalają im wdrażać pomysły, usprawniać procesy, produkty, usługi, a tym samym rozwijać firmę zwłaszcza  w czasach zagrożenia. </a:t>
            </a:r>
          </a:p>
          <a:p>
            <a:endParaRPr lang="pl-PL" dirty="0"/>
          </a:p>
          <a:p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Ten fakt potwierdzają doświadczenia przedsiębiorstw, które stosują </a:t>
            </a:r>
            <a:r>
              <a:rPr lang="pl-PL" sz="2600" dirty="0" err="1">
                <a:latin typeface="Arial" panose="020B0604020202020204" pitchFamily="34" charset="0"/>
                <a:cs typeface="Arial" panose="020B0604020202020204" pitchFamily="34" charset="0"/>
              </a:rPr>
              <a:t>lean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. W odpowiedzi na zadane pytania o efekty odpowiedziało wprost: </a:t>
            </a:r>
            <a:r>
              <a:rPr lang="pl-PL" sz="2800" b="1" dirty="0">
                <a:latin typeface="Arial Black" panose="020B0A04020102020204" pitchFamily="34" charset="0"/>
              </a:rPr>
              <a:t>„największe efekty odczuliśmy w czasie kryzysu”.  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Mając na uwadze powyższe stwierdzenie uzasadnionym jest fakt wdrażania metod </a:t>
            </a:r>
            <a:r>
              <a:rPr lang="pl-PL" sz="2600">
                <a:latin typeface="Arial" panose="020B0604020202020204" pitchFamily="34" charset="0"/>
                <a:cs typeface="Arial" panose="020B0604020202020204" pitchFamily="34" charset="0"/>
              </a:rPr>
              <a:t>szczupłego zarządzania.</a:t>
            </a:r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Arial Black" panose="020B0A04020102020204" pitchFamily="34" charset="0"/>
            </a:endParaRPr>
          </a:p>
          <a:p>
            <a:endParaRPr lang="pl-PL" dirty="0"/>
          </a:p>
          <a:p>
            <a:r>
              <a:rPr lang="pl-PL" dirty="0"/>
              <a:t> A. </a:t>
            </a:r>
            <a:r>
              <a:rPr lang="pl-PL" dirty="0" err="1"/>
              <a:t>Piasecka-Głuszak</a:t>
            </a:r>
            <a:r>
              <a:rPr lang="pl-PL" dirty="0"/>
              <a:t>, </a:t>
            </a:r>
            <a:r>
              <a:rPr lang="pl-PL" i="1" dirty="0"/>
              <a:t>Korzyści z wdrożenia </a:t>
            </a:r>
            <a:r>
              <a:rPr lang="pl-PL" i="1" dirty="0" err="1"/>
              <a:t>lean</a:t>
            </a:r>
            <a:r>
              <a:rPr lang="pl-PL" i="1" dirty="0"/>
              <a:t> management w polskich przedsiębiorstwach w dobie kryzysu – wyniki badań ankietowych</a:t>
            </a:r>
            <a:r>
              <a:rPr lang="pl-PL" dirty="0"/>
              <a:t>, Prace Naukowe Uniwersytetu Ekonomicznego we Wrocławiu, Uniwersytet Ekonomiczny we Wrocławiu, Nr 315/2, 2013, s.111.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3371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l-PL" dirty="0"/>
              <a:t>Korzyści z wdrożenia </a:t>
            </a:r>
            <a:br>
              <a:rPr lang="pl-PL" dirty="0"/>
            </a:br>
            <a:r>
              <a:rPr lang="pl-PL" dirty="0"/>
              <a:t>LEAN MANAGEMENT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Według J. Czerskiej ,  szczupłe przedsiębiorstwa  są w stanie wytworzyć dwa razy więcej wyrobów o dwukrotnie wyższej jakości w połowie czasu i przestrzeni produkcyjnej za połowę kosztów, co wynika m.in. </a:t>
            </a:r>
          </a:p>
          <a:p>
            <a:pPr marL="0" indent="0">
              <a:buNone/>
            </a:pPr>
            <a:r>
              <a:rPr lang="pl-PL" b="1" dirty="0"/>
              <a:t>1)   redukcji zapasów nawet o 90%, </a:t>
            </a:r>
          </a:p>
          <a:p>
            <a:pPr marL="0" indent="0">
              <a:buNone/>
            </a:pPr>
            <a:r>
              <a:rPr lang="pl-PL" b="1" dirty="0"/>
              <a:t>2)  wzrostu rocznej produktywności o 25% do 50%,  </a:t>
            </a:r>
          </a:p>
          <a:p>
            <a:pPr marL="0" indent="0">
              <a:buNone/>
            </a:pPr>
            <a:r>
              <a:rPr lang="pl-PL" b="1" dirty="0"/>
              <a:t>3) redukcji powierzchni produkcyjnej o ok. 50%, </a:t>
            </a:r>
          </a:p>
          <a:p>
            <a:pPr marL="0" indent="0">
              <a:buNone/>
            </a:pPr>
            <a:r>
              <a:rPr lang="pl-PL" b="1" dirty="0"/>
              <a:t>4) redukcji liczby braków i poprawek do 90%, </a:t>
            </a:r>
          </a:p>
          <a:p>
            <a:pPr marL="0" indent="0">
              <a:buNone/>
            </a:pPr>
            <a:r>
              <a:rPr lang="pl-PL" b="1" dirty="0"/>
              <a:t>5) redukcji długości cyklu produkcyjnego z miesięcy do dni,  redukcji czasów przezbrojeń z godzin do minut.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Zastosowanie </a:t>
            </a:r>
            <a:r>
              <a:rPr lang="pl-PL" dirty="0" err="1"/>
              <a:t>lean</a:t>
            </a:r>
            <a:r>
              <a:rPr lang="pl-PL" dirty="0"/>
              <a:t> management w wielu przedsiębiorstwach pozwala na wyeliminowanie strat wynikających z nadprodukcji, braków, oczekiwania, zbędnych zapasów, ruchów, transportu, nieprawidłowych procesów czy też z niewykorzystania potencjału ludzkiego.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sz="1100" dirty="0"/>
              <a:t>J. Czerska, </a:t>
            </a:r>
            <a:r>
              <a:rPr lang="pl-PL" sz="1100" i="1" dirty="0"/>
              <a:t>Lean </a:t>
            </a:r>
            <a:r>
              <a:rPr lang="pl-PL" sz="1100" i="1" dirty="0" err="1"/>
              <a:t>concept</a:t>
            </a:r>
            <a:r>
              <a:rPr lang="pl-PL" sz="1100" i="1" dirty="0"/>
              <a:t> as modern </a:t>
            </a:r>
            <a:r>
              <a:rPr lang="pl-PL" sz="1100" i="1" dirty="0" err="1"/>
              <a:t>company</a:t>
            </a:r>
            <a:r>
              <a:rPr lang="pl-PL" sz="1100" i="1" dirty="0"/>
              <a:t> </a:t>
            </a:r>
            <a:r>
              <a:rPr lang="pl-PL" sz="1100" i="1" dirty="0" err="1"/>
              <a:t>transformation</a:t>
            </a:r>
            <a:r>
              <a:rPr lang="pl-PL" sz="1100" i="1" dirty="0"/>
              <a:t> </a:t>
            </a:r>
            <a:r>
              <a:rPr lang="pl-PL" sz="1100" i="1" dirty="0" err="1"/>
              <a:t>approach</a:t>
            </a:r>
            <a:r>
              <a:rPr lang="pl-PL" sz="1100" dirty="0"/>
              <a:t>, s. 9, http://www.lean. info.pl/</a:t>
            </a:r>
            <a:r>
              <a:rPr lang="pl-PL" sz="1100" dirty="0" err="1"/>
              <a:t>pl</a:t>
            </a:r>
            <a:r>
              <a:rPr lang="pl-PL" sz="1100" dirty="0"/>
              <a:t>/biblioteka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5020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l-PL" dirty="0"/>
              <a:t>KORZYŚCI FINANSOWE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 przykład spółka </a:t>
            </a:r>
            <a:r>
              <a:rPr lang="pl-PL" dirty="0" err="1"/>
              <a:t>Rexam</a:t>
            </a:r>
            <a:r>
              <a:rPr lang="pl-PL" dirty="0"/>
              <a:t> </a:t>
            </a:r>
            <a:r>
              <a:rPr lang="pl-PL" dirty="0" err="1"/>
              <a:t>plc</a:t>
            </a:r>
            <a:r>
              <a:rPr lang="pl-PL" dirty="0"/>
              <a:t> (globalny koncern opakowaniowy) podała, że dzięki projektom </a:t>
            </a:r>
            <a:r>
              <a:rPr lang="pl-PL" b="1" i="1" dirty="0"/>
              <a:t>Lean </a:t>
            </a:r>
            <a:r>
              <a:rPr lang="pl-PL" b="1" i="1" dirty="0" err="1"/>
              <a:t>Six</a:t>
            </a:r>
            <a:r>
              <a:rPr lang="pl-PL" b="1" i="1" dirty="0"/>
              <a:t> Sigma </a:t>
            </a:r>
            <a:r>
              <a:rPr lang="pl-PL" dirty="0"/>
              <a:t>zaoszczędziła w latach 2010-2014 </a:t>
            </a:r>
          </a:p>
          <a:p>
            <a:pPr marL="0" indent="0">
              <a:buNone/>
            </a:pPr>
            <a:r>
              <a:rPr lang="pl-PL" dirty="0"/>
              <a:t>       </a:t>
            </a:r>
            <a:r>
              <a:rPr lang="pl-PL" b="1" dirty="0"/>
              <a:t>około 20 mln funtów rocznie.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234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CEL PREZENTACJI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87260" y="2286000"/>
            <a:ext cx="9385540" cy="2147977"/>
          </a:xfrm>
        </p:spPr>
        <p:txBody>
          <a:bodyPr/>
          <a:lstStyle/>
          <a:p>
            <a:r>
              <a:rPr lang="pl-PL" dirty="0"/>
              <a:t>Celem wystąpienia jest zaprezentowanie  roli i znaczenia narzędzi szczupłego zarządzania –</a:t>
            </a:r>
            <a:r>
              <a:rPr lang="pl-PL" i="1" dirty="0" err="1"/>
              <a:t>lean</a:t>
            </a:r>
            <a:r>
              <a:rPr lang="pl-PL" i="1" dirty="0"/>
              <a:t> </a:t>
            </a:r>
            <a:r>
              <a:rPr lang="pl-PL" i="1" dirty="0" err="1"/>
              <a:t>managment</a:t>
            </a:r>
            <a:r>
              <a:rPr lang="pl-PL" dirty="0"/>
              <a:t> oraz próba oceny  przydatności tej koncepcji w zarządzaniu   przedsiębiorstw na polskim rynku, zwłaszcza w warunkach niepewności i narastającego ryzyka gospodarczego.</a:t>
            </a:r>
          </a:p>
        </p:txBody>
      </p:sp>
      <p:pic>
        <p:nvPicPr>
          <p:cNvPr id="4" name="Obraz 3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540815" y="71859"/>
            <a:ext cx="2528978" cy="13946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74531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rial Black" panose="020B0A04020102020204" pitchFamily="34" charset="0"/>
              </a:rPr>
              <a:t>SZCZUPŁE ZARZĄDZANIE –LEAN MANAGEMENT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i="1" dirty="0"/>
          </a:p>
          <a:p>
            <a:pPr marL="0" indent="0">
              <a:buNone/>
            </a:pPr>
            <a:r>
              <a:rPr lang="pl-PL" i="1" dirty="0"/>
              <a:t> Lean management</a:t>
            </a:r>
            <a:r>
              <a:rPr lang="pl-PL" dirty="0"/>
              <a:t> – metoda określana jako szczupłe (odchudzone) zarządzanie przez redukcję wszystkich zbędnych procesów w firmie, a także maksymalne dostosowanie jej do sytuacji na rynku i najlepsze wykorzystanie środków, jakimi dysponuje.</a:t>
            </a:r>
          </a:p>
        </p:txBody>
      </p:sp>
      <p:pic>
        <p:nvPicPr>
          <p:cNvPr id="4" name="Obraz 3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540815" y="71859"/>
            <a:ext cx="2528978" cy="13946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37856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Lean management -3M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Zastosowanie </a:t>
            </a:r>
            <a:r>
              <a:rPr lang="pl-PL" i="1" dirty="0" err="1"/>
              <a:t>lean</a:t>
            </a:r>
            <a:r>
              <a:rPr lang="pl-PL" i="1" dirty="0"/>
              <a:t> management </a:t>
            </a:r>
            <a:r>
              <a:rPr lang="pl-PL" dirty="0"/>
              <a:t>powinno prowadzić do sytuacji, w której właściwe elementy znajdują się we właściwym miejscu o właściwym czasie. </a:t>
            </a:r>
          </a:p>
          <a:p>
            <a:pPr marL="0" indent="0">
              <a:buNone/>
            </a:pPr>
            <a:r>
              <a:rPr lang="pl-PL" dirty="0"/>
              <a:t>W szczególności należy skoncentrować się na ograniczeniu trzech kwestii zwanych z japońska 3M: </a:t>
            </a:r>
          </a:p>
          <a:p>
            <a:r>
              <a:rPr lang="pl-PL" b="1" dirty="0" err="1"/>
              <a:t>Muda</a:t>
            </a:r>
            <a:r>
              <a:rPr lang="pl-PL" b="1" dirty="0"/>
              <a:t> </a:t>
            </a:r>
            <a:r>
              <a:rPr lang="pl-PL" dirty="0"/>
              <a:t>–działań, które nie stanowią dla klienta wartości</a:t>
            </a:r>
          </a:p>
          <a:p>
            <a:r>
              <a:rPr lang="pl-PL" b="1" dirty="0" err="1"/>
              <a:t>Muri</a:t>
            </a:r>
            <a:r>
              <a:rPr lang="pl-PL" b="1" dirty="0"/>
              <a:t> </a:t>
            </a:r>
            <a:r>
              <a:rPr lang="pl-PL" dirty="0"/>
              <a:t>– nadmiernego obciążenia pracowników, maszyn lub procesów, prowadzących do przemęczenia ludzi, częstego uszkodzenia urządzeń i ich przestojów, itp. </a:t>
            </a:r>
          </a:p>
          <a:p>
            <a:r>
              <a:rPr lang="pl-PL" b="1" dirty="0"/>
              <a:t>Mura </a:t>
            </a:r>
            <a:r>
              <a:rPr lang="pl-PL" dirty="0"/>
              <a:t>– niezgodności i nieregularności działań</a:t>
            </a:r>
          </a:p>
        </p:txBody>
      </p:sp>
      <p:pic>
        <p:nvPicPr>
          <p:cNvPr id="4" name="Obraz 3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540815" y="71859"/>
            <a:ext cx="2528978" cy="13946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81507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99072" y="785005"/>
            <a:ext cx="10136037" cy="546914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302589" y="966158"/>
            <a:ext cx="9187131" cy="560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NARZĘDZIA LEAN MANAGEMENT </a:t>
            </a:r>
          </a:p>
        </p:txBody>
      </p:sp>
      <p:pic>
        <p:nvPicPr>
          <p:cNvPr id="9" name="Obraz 8"/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540815" y="71859"/>
            <a:ext cx="2528978" cy="13946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Prostokąt 5"/>
          <p:cNvSpPr/>
          <p:nvPr/>
        </p:nvSpPr>
        <p:spPr>
          <a:xfrm>
            <a:off x="1302589" y="5486400"/>
            <a:ext cx="9670211" cy="681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2"/>
                </a:solidFill>
                <a:latin typeface="Arial Black" panose="020B0A04020102020204" pitchFamily="34" charset="0"/>
              </a:rPr>
              <a:t>Mapowanie strumieni wartości </a:t>
            </a:r>
            <a:r>
              <a:rPr lang="pl-PL" b="1" dirty="0">
                <a:solidFill>
                  <a:schemeClr val="tx2"/>
                </a:solidFill>
              </a:rPr>
              <a:t>(Value </a:t>
            </a:r>
            <a:r>
              <a:rPr lang="pl-PL" b="1" dirty="0" err="1">
                <a:solidFill>
                  <a:schemeClr val="tx2"/>
                </a:solidFill>
              </a:rPr>
              <a:t>Stream</a:t>
            </a:r>
            <a:r>
              <a:rPr lang="pl-PL" b="1" dirty="0">
                <a:solidFill>
                  <a:schemeClr val="tx2"/>
                </a:solidFill>
              </a:rPr>
              <a:t> </a:t>
            </a:r>
            <a:r>
              <a:rPr lang="pl-PL" b="1" dirty="0" err="1">
                <a:solidFill>
                  <a:schemeClr val="tx2"/>
                </a:solidFill>
              </a:rPr>
              <a:t>Mapping</a:t>
            </a:r>
            <a:r>
              <a:rPr lang="pl-PL" b="1" dirty="0">
                <a:solidFill>
                  <a:schemeClr val="tx2"/>
                </a:solidFill>
              </a:rPr>
              <a:t> – VSM)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4149305" y="4572000"/>
            <a:ext cx="6435306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2"/>
                </a:solidFill>
                <a:latin typeface="Arial Black" panose="020B0A04020102020204" pitchFamily="34" charset="0"/>
              </a:rPr>
              <a:t>Total </a:t>
            </a:r>
            <a:r>
              <a:rPr lang="pl-PL" b="1" dirty="0" err="1">
                <a:solidFill>
                  <a:schemeClr val="tx2"/>
                </a:solidFill>
                <a:latin typeface="Arial Black" panose="020B0A04020102020204" pitchFamily="34" charset="0"/>
              </a:rPr>
              <a:t>Productive</a:t>
            </a:r>
            <a:r>
              <a:rPr lang="pl-PL" b="1" dirty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pl-PL" b="1" dirty="0" err="1">
                <a:solidFill>
                  <a:schemeClr val="tx2"/>
                </a:solidFill>
                <a:latin typeface="Arial Black" panose="020B0A04020102020204" pitchFamily="34" charset="0"/>
              </a:rPr>
              <a:t>Maintenance</a:t>
            </a:r>
            <a:r>
              <a:rPr lang="pl-PL" dirty="0">
                <a:solidFill>
                  <a:schemeClr val="tx2"/>
                </a:solidFill>
              </a:rPr>
              <a:t> (TPM) –  kompleksowe podejście do utrzymania maszyn w najwyższej sprawności produkcyjnej</a:t>
            </a:r>
            <a:r>
              <a:rPr lang="pl-PL" dirty="0"/>
              <a:t>.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4666890" y="3735238"/>
            <a:ext cx="5546786" cy="7504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Arial Black" panose="020B0A04020102020204" pitchFamily="34" charset="0"/>
              </a:rPr>
              <a:t>SMED</a:t>
            </a:r>
            <a:r>
              <a:rPr lang="pl-PL" dirty="0"/>
              <a:t> – szybkie przezbrojenie</a:t>
            </a:r>
          </a:p>
        </p:txBody>
      </p:sp>
      <p:sp>
        <p:nvSpPr>
          <p:cNvPr id="3" name="Prostokąt 2"/>
          <p:cNvSpPr/>
          <p:nvPr/>
        </p:nvSpPr>
        <p:spPr>
          <a:xfrm>
            <a:off x="4028536" y="2352854"/>
            <a:ext cx="6944264" cy="1382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  <a:latin typeface="Arial Black" panose="020B0A04020102020204" pitchFamily="34" charset="0"/>
              </a:rPr>
              <a:t>SIX SIGMA </a:t>
            </a:r>
            <a:r>
              <a:rPr lang="pl-PL" sz="1200" dirty="0"/>
              <a:t>-  metoda zarządzania jakością. Polega ona na monitorowaniu i ciągłej kontroli w celu eliminowania niezgodności w procesach i powstających w ich wyniku produktach. Zakłada identyfikację błędów jeszcze przed ich wystąpieniem. To umożliwia ciągłe obniżanie kosztów.</a:t>
            </a:r>
          </a:p>
        </p:txBody>
      </p:sp>
    </p:spTree>
    <p:extLst>
      <p:ext uri="{BB962C8B-B14F-4D97-AF65-F5344CB8AC3E}">
        <p14:creationId xmlns:p14="http://schemas.microsoft.com/office/powerpoint/2010/main" val="4159489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5S - fundamentalne narzędzie </a:t>
            </a:r>
            <a:r>
              <a:rPr lang="pl-PL" i="1" dirty="0"/>
              <a:t>Lean Management</a:t>
            </a:r>
            <a:endParaRPr lang="pl-PL" b="1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77706" y="2035834"/>
            <a:ext cx="6581954" cy="46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876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71601" y="336429"/>
            <a:ext cx="9636368" cy="60643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35564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cap="all" dirty="0"/>
              <a:t>PRAKTYCZNE ZASTOSOWANIE 5S </a:t>
            </a:r>
            <a:br>
              <a:rPr lang="pl-PL" b="1" cap="all" dirty="0"/>
            </a:br>
            <a:r>
              <a:rPr lang="pl-PL" b="1" cap="all" dirty="0"/>
              <a:t>W PRZESTRZENI BIUROWEJ</a:t>
            </a:r>
            <a:br>
              <a:rPr lang="pl-PL" b="1" cap="al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Choć metoda 5S została stworzona w celu poprawy wydajności produkcji, skutecznie sprawdza się również na stanowisku pracy w biurze.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4440" y="3587594"/>
            <a:ext cx="4837760" cy="300298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97615" y="3441940"/>
            <a:ext cx="4071669" cy="30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248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71600" y="327803"/>
            <a:ext cx="9937630" cy="622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84916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TM10001105[[fn=Przycinanie]]</Template>
  <TotalTime>2426</TotalTime>
  <Words>679</Words>
  <Application>Microsoft Office PowerPoint</Application>
  <PresentationFormat>Panoramiczny</PresentationFormat>
  <Paragraphs>49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Franklin Gothic Book</vt:lpstr>
      <vt:lpstr>Crop</vt:lpstr>
      <vt:lpstr>          NARZĘDZIA „SZCZUPŁEGO ZARZĄDZANIA” W CZASACH ZAGROŻENIA</vt:lpstr>
      <vt:lpstr>CEL PREZENTACJI</vt:lpstr>
      <vt:lpstr>SZCZUPŁE ZARZĄDZANIE –LEAN MANAGEMENT</vt:lpstr>
      <vt:lpstr>Lean management -3M</vt:lpstr>
      <vt:lpstr>NARZĘDZIA LEAN MANAGEMENT </vt:lpstr>
      <vt:lpstr>5S - fundamentalne narzędzie Lean Management</vt:lpstr>
      <vt:lpstr>Prezentacja programu PowerPoint</vt:lpstr>
      <vt:lpstr>PRAKTYCZNE ZASTOSOWANIE 5S  W PRZESTRZENI BIUROWEJ </vt:lpstr>
      <vt:lpstr>Prezentacja programu PowerPoint</vt:lpstr>
      <vt:lpstr>Prezentacja programu PowerPoint</vt:lpstr>
      <vt:lpstr>Korzyści z wdrożenia 5S </vt:lpstr>
      <vt:lpstr>BADANIA ANKIETOWE</vt:lpstr>
      <vt:lpstr>Korzyści z wdrożenia  LEAN MANAGEMENT</vt:lpstr>
      <vt:lpstr>KORZYŚCI FINANSOWE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NARZĘDZIA ZARZĄDZANIA W CZASACH ZAGROŻENIA</dc:title>
  <dc:creator>Monika Szczerbak</dc:creator>
  <cp:lastModifiedBy>Marcin Palcewicz</cp:lastModifiedBy>
  <cp:revision>32</cp:revision>
  <dcterms:created xsi:type="dcterms:W3CDTF">2021-02-24T13:35:42Z</dcterms:created>
  <dcterms:modified xsi:type="dcterms:W3CDTF">2021-05-16T17:17:41Z</dcterms:modified>
</cp:coreProperties>
</file>