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6"/>
  </p:notesMasterIdLst>
  <p:sldIdLst>
    <p:sldId id="256" r:id="rId2"/>
    <p:sldId id="263" r:id="rId3"/>
    <p:sldId id="257" r:id="rId4"/>
    <p:sldId id="902" r:id="rId5"/>
    <p:sldId id="1005" r:id="rId6"/>
    <p:sldId id="1004" r:id="rId7"/>
    <p:sldId id="584" r:id="rId8"/>
    <p:sldId id="760" r:id="rId9"/>
    <p:sldId id="1000" r:id="rId10"/>
    <p:sldId id="1001" r:id="rId11"/>
    <p:sldId id="980" r:id="rId12"/>
    <p:sldId id="986" r:id="rId13"/>
    <p:sldId id="1002" r:id="rId14"/>
    <p:sldId id="1003" r:id="rId15"/>
    <p:sldId id="987" r:id="rId16"/>
    <p:sldId id="788" r:id="rId17"/>
    <p:sldId id="883" r:id="rId18"/>
    <p:sldId id="988" r:id="rId19"/>
    <p:sldId id="958" r:id="rId20"/>
    <p:sldId id="825" r:id="rId21"/>
    <p:sldId id="647" r:id="rId22"/>
    <p:sldId id="851" r:id="rId23"/>
    <p:sldId id="1006" r:id="rId24"/>
    <p:sldId id="516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6CD45-8875-4CC5-A557-8167B41F9C30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7CE4B-EA34-4FFB-9627-2CFA254E53E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Wszystkie zawarte informacje w nawiązaniu do Założeń Koncepcyjnych </a:t>
            </a:r>
          </a:p>
          <a:p>
            <a:r>
              <a:rPr lang="pl-PL" dirty="0"/>
              <a:t>Informacja jest </a:t>
            </a:r>
            <a:r>
              <a:rPr lang="pl-PL" b="1" dirty="0"/>
              <a:t>przydatna</a:t>
            </a:r>
            <a:r>
              <a:rPr lang="pl-PL" dirty="0"/>
              <a:t>, jeżeli interesariusz otrzymuje ją w terminie umożliwiającym mu podjęcie odpowiedniej decyzji lub gdy może jeszcze ją zmienić na skutek zmiany dotychczasowych warunków lub stwierdzenia nowych faktów.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C621E-AB7F-477D-BE89-0831B12D6F4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0088333-D797-4962-8B5A-B44BD7709F84}" type="datetimeFigureOut">
              <a:rPr lang="pl-PL" smtClean="0"/>
              <a:pPr/>
              <a:t>2020-10-19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71EAA90-BDB9-4B90-A472-7FD9F5E67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908721"/>
            <a:ext cx="9144000" cy="208823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pl-PL" altLang="pl-PL" sz="2800" b="1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management </a:t>
            </a:r>
            <a:r>
              <a:rPr lang="pl-PL" altLang="pl-PL" sz="2800" b="1" i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control</a:t>
            </a:r>
            <a:r>
              <a:rPr lang="pl-PL" altLang="pl-PL" sz="2800" b="1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system </a:t>
            </a:r>
            <a:br>
              <a:rPr lang="pl-PL" altLang="pl-PL" sz="2800" b="1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altLang="pl-PL" sz="2800" b="1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as the </a:t>
            </a:r>
            <a:r>
              <a:rPr lang="pl-PL" altLang="pl-PL" sz="2800" b="1" i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foundation</a:t>
            </a:r>
            <a:r>
              <a:rPr lang="pl-PL" altLang="pl-PL" sz="2800" b="1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 </a:t>
            </a:r>
            <a:r>
              <a:rPr lang="pl-PL" altLang="pl-PL" sz="2800" b="1" i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companies</a:t>
            </a:r>
            <a:r>
              <a:rPr lang="pl-PL" altLang="pl-PL" sz="2800" b="1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  </a:t>
            </a:r>
            <a:r>
              <a:rPr lang="pl-PL" altLang="pl-PL" sz="2800" b="1" i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financial</a:t>
            </a:r>
            <a:r>
              <a:rPr lang="pl-PL" altLang="pl-PL" sz="2800" b="1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pl-PL" altLang="pl-PL" sz="2800" b="1" i="1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security</a:t>
            </a:r>
            <a:br>
              <a:rPr lang="pl-PL" altLang="pl-PL" sz="2800" b="1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pl-PL" altLang="pl-PL" sz="2800" b="1" i="1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pl-PL" altLang="pl-PL" sz="2800" b="1" i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altLang="pl-PL" sz="1600" b="1" i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 kontroli zarządczej fundamentem bezpieczeństwa finansowego w organizacji</a:t>
            </a:r>
            <a:endParaRPr lang="pl-PL" sz="1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4365104"/>
            <a:ext cx="4953000" cy="1584176"/>
          </a:xfrm>
        </p:spPr>
        <p:txBody>
          <a:bodyPr>
            <a:normAutofit/>
          </a:bodyPr>
          <a:lstStyle/>
          <a:p>
            <a:r>
              <a:rPr lang="pl-PL" dirty="0"/>
              <a:t>DR MONIKA SZCZERBAK</a:t>
            </a:r>
            <a:endParaRPr lang="pl-PL" sz="1600" dirty="0"/>
          </a:p>
          <a:p>
            <a:r>
              <a:rPr lang="pl-PL" sz="1200" dirty="0"/>
              <a:t>SPECJALISTA DS. AUDYTU I KONTROLI  WEWNĘTRZNEJ</a:t>
            </a:r>
          </a:p>
          <a:p>
            <a:r>
              <a:rPr lang="pl-PL" sz="1600" dirty="0"/>
              <a:t>WOJSKOWA AKADEMIA TECHNICZNA</a:t>
            </a:r>
          </a:p>
          <a:p>
            <a:r>
              <a:rPr lang="pl-PL" sz="1600" dirty="0"/>
              <a:t>POLAND, WARSZAWA</a:t>
            </a:r>
          </a:p>
          <a:p>
            <a:endParaRPr lang="pl-PL" sz="1600" dirty="0"/>
          </a:p>
        </p:txBody>
      </p:sp>
      <p:pic>
        <p:nvPicPr>
          <p:cNvPr id="5" name="Obraz 4" descr="indek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21088"/>
            <a:ext cx="3419872" cy="230314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48766FE-266B-4579-AA4D-C9F5839C1BEE}"/>
              </a:ext>
            </a:extLst>
          </p:cNvPr>
          <p:cNvSpPr/>
          <p:nvPr/>
        </p:nvSpPr>
        <p:spPr>
          <a:xfrm>
            <a:off x="971600" y="188640"/>
            <a:ext cx="37444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CYPRUS SCIENCE UNIVERSITY</a:t>
            </a:r>
            <a:endParaRPr lang="pl-PL"/>
          </a:p>
          <a:p>
            <a:r>
              <a:rPr lang="en-US"/>
              <a:t>ANTALYA AKEV UNIVERSITY</a:t>
            </a:r>
            <a:endParaRPr lang="pl-PL"/>
          </a:p>
          <a:p>
            <a:r>
              <a:rPr lang="pl-PL" b="1"/>
              <a:t>16-18 października 2020 r.</a:t>
            </a:r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787" t="8959" r="9723" b="14443"/>
          <a:stretch/>
        </p:blipFill>
        <p:spPr>
          <a:xfrm>
            <a:off x="179512" y="620688"/>
            <a:ext cx="8640960" cy="5688632"/>
          </a:xfrm>
          <a:prstGeom prst="rect">
            <a:avLst/>
          </a:prstGeom>
        </p:spPr>
      </p:pic>
      <p:pic>
        <p:nvPicPr>
          <p:cNvPr id="5" name="Picture 2" descr="http://fotos1.e-grajewo.pl/17308/17308_1_1337061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97152"/>
            <a:ext cx="2160240" cy="139515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3749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l-PL" dirty="0"/>
              <a:t>XXII STANDARDY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787" t="56469" r="6672" b="14443"/>
          <a:stretch/>
        </p:blipFill>
        <p:spPr>
          <a:xfrm>
            <a:off x="-23053" y="2402632"/>
            <a:ext cx="8507288" cy="3312368"/>
          </a:xfrm>
          <a:prstGeom prst="rect">
            <a:avLst/>
          </a:prstGeom>
        </p:spPr>
      </p:pic>
      <p:pic>
        <p:nvPicPr>
          <p:cNvPr id="5" name="Picture 2" descr="http://fotos1.e-grajewo.pl/17308/17308_1_1337061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97152"/>
            <a:ext cx="2160240" cy="139515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1994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E272F0-3B76-456E-A51F-1E783F4FAB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l-PL" sz="3200" b="1" dirty="0"/>
              <a:t>XXII STANDARDY KONTROLI ZARZĄDCZEJ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2F8879AA-0B02-41F9-A258-FCF2F7DBDA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552" y="2249488"/>
          <a:ext cx="814724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4151221767"/>
                    </a:ext>
                  </a:extLst>
                </a:gridCol>
                <a:gridCol w="6779096">
                  <a:extLst>
                    <a:ext uri="{9D8B030D-6E8A-4147-A177-3AD203B41FA5}">
                      <a16:colId xmlns:a16="http://schemas.microsoft.com/office/drawing/2014/main" val="105645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Przestrzeganie wartości etycznych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4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Kompetencje zawodowe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8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Struktura organizacyjna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2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Delegowanie uprawnień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7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Misja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9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Określenie celów i zadań, monitorowanie i ocena ich realizacji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6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Identyfikacja ryzyka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17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Analiza ryzyka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4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Reakcja na ryzyko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7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47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42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l-PL" dirty="0"/>
              <a:t>Standardy kontroli zarządczej-A. Środowisko wewnętrzne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34002" t="18200" r="35381" b="61264"/>
          <a:stretch/>
        </p:blipFill>
        <p:spPr>
          <a:xfrm>
            <a:off x="611560" y="2249424"/>
            <a:ext cx="7848872" cy="40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2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l-PL" dirty="0"/>
              <a:t>Standardy kontroli zarządczej-A. Środowisko wewnętrzne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34002" t="38736" r="35381" b="41200"/>
          <a:stretch/>
        </p:blipFill>
        <p:spPr>
          <a:xfrm>
            <a:off x="611560" y="2249424"/>
            <a:ext cx="8352928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E272F0-3B76-456E-A51F-1E783F4FAB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l-PL" dirty="0"/>
              <a:t>STANDARDY KONTROLI ZARZĄDCZEJ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2F8879AA-0B02-41F9-A258-FCF2F7DBDA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552" y="2249488"/>
          <a:ext cx="814724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4151221767"/>
                    </a:ext>
                  </a:extLst>
                </a:gridCol>
                <a:gridCol w="6779096">
                  <a:extLst>
                    <a:ext uri="{9D8B030D-6E8A-4147-A177-3AD203B41FA5}">
                      <a16:colId xmlns:a16="http://schemas.microsoft.com/office/drawing/2014/main" val="105645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Dokumentowanie systemu kontroli zarządczej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4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Nadzór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8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Ciągłość działalności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2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Ochrona zasobów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7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Szczegółowe mechanizmy kontroli operacji finansowych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9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Mechanizmy kontroli systemów informatycznych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Bieżąca informacja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17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Komunikacja wewnętrzna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4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Komunikacja zewnętrzna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7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47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467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644" t="19298" r="23557" b="13377"/>
          <a:stretch>
            <a:fillRect/>
          </a:stretch>
        </p:blipFill>
        <p:spPr bwMode="auto">
          <a:xfrm>
            <a:off x="759759" y="944656"/>
            <a:ext cx="7543800" cy="453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22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0E978A-CD9C-4790-8194-D71732D4FD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/>
              <a:t>CECHY JAKOŚCIOWE UŻYTECZNYCH INFORMACJI FINANSOWYCH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4387B83-4389-4ED0-B44D-3B89A7A24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772" t="29206" r="16577" b="9733"/>
          <a:stretch/>
        </p:blipFill>
        <p:spPr>
          <a:xfrm>
            <a:off x="356347" y="2146129"/>
            <a:ext cx="7964693" cy="336311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9738EAC-9316-4732-806F-646A31C00AF9}"/>
              </a:ext>
            </a:extLst>
          </p:cNvPr>
          <p:cNvSpPr/>
          <p:nvPr/>
        </p:nvSpPr>
        <p:spPr>
          <a:xfrm>
            <a:off x="4843021" y="2815669"/>
            <a:ext cx="1442301" cy="40299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50" dirty="0"/>
              <a:t>Wiarygodność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34F63F6-0BEE-4AED-8D6C-2857C6992497}"/>
              </a:ext>
            </a:extLst>
          </p:cNvPr>
          <p:cNvSpPr/>
          <p:nvPr/>
        </p:nvSpPr>
        <p:spPr>
          <a:xfrm>
            <a:off x="2969443" y="2815669"/>
            <a:ext cx="1238447" cy="40299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50" dirty="0"/>
              <a:t>Przydatność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EFDE6DE-65A0-427D-B83E-1ECC0822F281}"/>
              </a:ext>
            </a:extLst>
          </p:cNvPr>
          <p:cNvSpPr/>
          <p:nvPr/>
        </p:nvSpPr>
        <p:spPr>
          <a:xfrm>
            <a:off x="1237268" y="2412673"/>
            <a:ext cx="1238447" cy="40299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50" dirty="0"/>
              <a:t>Zrozumiałość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B4B3E37-D7DF-42CF-8FDE-2D3B6210F112}"/>
              </a:ext>
            </a:extLst>
          </p:cNvPr>
          <p:cNvSpPr/>
          <p:nvPr/>
        </p:nvSpPr>
        <p:spPr>
          <a:xfrm>
            <a:off x="6532776" y="2356447"/>
            <a:ext cx="1373956" cy="45922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50" dirty="0"/>
              <a:t>Porównywalność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E89CF4-FDE1-4E2C-8DB7-81A129195275}"/>
              </a:ext>
            </a:extLst>
          </p:cNvPr>
          <p:cNvSpPr/>
          <p:nvPr/>
        </p:nvSpPr>
        <p:spPr>
          <a:xfrm>
            <a:off x="1237268" y="3374206"/>
            <a:ext cx="1166567" cy="32337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50" dirty="0"/>
              <a:t>ostrożność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AA7612F-C8C7-417B-B47B-47EF13DB0FD4}"/>
              </a:ext>
            </a:extLst>
          </p:cNvPr>
          <p:cNvSpPr/>
          <p:nvPr/>
        </p:nvSpPr>
        <p:spPr>
          <a:xfrm>
            <a:off x="1237268" y="5065809"/>
            <a:ext cx="1166567" cy="2597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50" dirty="0"/>
              <a:t>rzetelność</a:t>
            </a:r>
          </a:p>
        </p:txBody>
      </p:sp>
      <p:sp>
        <p:nvSpPr>
          <p:cNvPr id="14" name="Strzałka: w lewo i w prawo 13">
            <a:extLst>
              <a:ext uri="{FF2B5EF4-FFF2-40B4-BE49-F238E27FC236}">
                <a16:creationId xmlns:a16="http://schemas.microsoft.com/office/drawing/2014/main" id="{5E0E1683-9206-47E2-A160-908AED8E017F}"/>
              </a:ext>
            </a:extLst>
          </p:cNvPr>
          <p:cNvSpPr/>
          <p:nvPr/>
        </p:nvSpPr>
        <p:spPr>
          <a:xfrm>
            <a:off x="4207890" y="2950000"/>
            <a:ext cx="589411" cy="113122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169066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E272F0-3B76-456E-A51F-1E783F4FAB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l-PL" dirty="0"/>
              <a:t>STANDARDY KONTROLI ZARZĄDCZEJ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2F8879AA-0B02-41F9-A258-FCF2F7DBDA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552" y="2249488"/>
          <a:ext cx="814724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4151221767"/>
                    </a:ext>
                  </a:extLst>
                </a:gridCol>
                <a:gridCol w="6779096">
                  <a:extLst>
                    <a:ext uri="{9D8B030D-6E8A-4147-A177-3AD203B41FA5}">
                      <a16:colId xmlns:a16="http://schemas.microsoft.com/office/drawing/2014/main" val="105645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19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Monitorowanie systemu kontroli zarządczej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4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20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Samoocena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8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21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Audyt wewnętrzny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2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/>
                        <a:t>STANDARD 22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Uzyskanie zapewnienia o stanie kontroli zarządczej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677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9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6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17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4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78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47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87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pl-PL" sz="2400" dirty="0"/>
              <a:t>Ustawa  z dnia 27 sierpnia 2009 r. </a:t>
            </a:r>
            <a:r>
              <a:rPr lang="pl-PL" sz="2400" i="1" dirty="0"/>
              <a:t>o finansach publicznych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Audyt jest działalnością niezależną i obiektywną, której celem jest wspieranie kierownika jednostki w realizacji </a:t>
            </a:r>
            <a:r>
              <a:rPr lang="pl-PL" b="1" dirty="0"/>
              <a:t>celów </a:t>
            </a:r>
            <a:r>
              <a:rPr lang="pl-PL" dirty="0"/>
              <a:t>oraz zadań</a:t>
            </a:r>
          </a:p>
          <a:p>
            <a:pPr>
              <a:buNone/>
            </a:pPr>
            <a:r>
              <a:rPr lang="pl-PL" dirty="0"/>
              <a:t>   przez </a:t>
            </a:r>
            <a:r>
              <a:rPr lang="pl-PL" b="1" dirty="0"/>
              <a:t>systematyczną ocenę kontroli zarządczej i czynności doradcze.</a:t>
            </a:r>
          </a:p>
        </p:txBody>
      </p:sp>
      <p:pic>
        <p:nvPicPr>
          <p:cNvPr id="4" name="Picture 2" descr="http://www.crn.pl/images/2012/12/10/audyt_zaj.jpg/image_preview/audyt_Z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301208"/>
            <a:ext cx="2555776" cy="155679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83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8BA40-AF1C-49EB-8E69-C8D3308C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39BD0B6-5A27-4F78-8294-F8AFD3495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043" t="26559" r="12729" b="12589"/>
          <a:stretch/>
        </p:blipFill>
        <p:spPr>
          <a:xfrm>
            <a:off x="121444" y="911039"/>
            <a:ext cx="8343480" cy="46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2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pl-PL" sz="2800" dirty="0"/>
              <a:t>Kryteria oceny jednostki w nawiązaniu do definicji audytu </a:t>
            </a:r>
            <a:endParaRPr lang="pl-PL" sz="28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Audyt -ogół działań oceniających funkcjonowanie jednostki pod względem </a:t>
            </a:r>
            <a:r>
              <a:rPr lang="pl-PL" b="1" dirty="0"/>
              <a:t>legalności,  gospodarności, celowości, rzetelności, przejrzystości i jawności </a:t>
            </a:r>
            <a:r>
              <a:rPr lang="pl-PL" dirty="0"/>
              <a:t>przez niezależną i systematyczną </a:t>
            </a:r>
            <a:r>
              <a:rPr lang="pl-PL" b="1" dirty="0"/>
              <a:t>OCENĘ </a:t>
            </a:r>
            <a:r>
              <a:rPr lang="pl-PL" dirty="0"/>
              <a:t>kontroli zarządczej w jednostce, a także </a:t>
            </a:r>
            <a:r>
              <a:rPr lang="pl-PL" b="1" dirty="0"/>
              <a:t>czynności doradcze </a:t>
            </a:r>
            <a:r>
              <a:rPr lang="pl-PL" dirty="0"/>
              <a:t>mające </a:t>
            </a:r>
            <a:r>
              <a:rPr lang="pl-PL" b="1" dirty="0"/>
              <a:t>usprawnić funkcjonowanie </a:t>
            </a:r>
            <a:r>
              <a:rPr lang="pl-PL" dirty="0"/>
              <a:t>jednostki i zarządzanie nią.</a:t>
            </a:r>
          </a:p>
        </p:txBody>
      </p:sp>
    </p:spTree>
    <p:extLst>
      <p:ext uri="{BB962C8B-B14F-4D97-AF65-F5344CB8AC3E}">
        <p14:creationId xmlns:p14="http://schemas.microsoft.com/office/powerpoint/2010/main" val="3089027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pl-PL" b="1" dirty="0"/>
              <a:t>MSRF 200 –Cel badania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W zakresie badania sprawozdań finansowych standard określa, że celem badania jest </a:t>
            </a:r>
            <a:r>
              <a:rPr lang="pl-PL" b="1" dirty="0"/>
              <a:t>zwiększenie stopnia zaufania zamierzonych użytkowników do sprawozdań finansowych</a:t>
            </a:r>
            <a:r>
              <a:rPr lang="pl-PL" dirty="0"/>
              <a:t>. </a:t>
            </a:r>
          </a:p>
          <a:p>
            <a:r>
              <a:rPr lang="pl-PL" dirty="0"/>
              <a:t>Osiąga się to dzięki wyrażeniu przez biegłego rewidenta opinii o tym, czy sprawozdania finansowe zostały, we wszystkich istotnych aspektach, sporządzone zgodnie z mającymi zastosowanie ramowymi założeniami sprawozdawczości finansowej. </a:t>
            </a:r>
          </a:p>
        </p:txBody>
      </p:sp>
    </p:spTree>
    <p:extLst>
      <p:ext uri="{BB962C8B-B14F-4D97-AF65-F5344CB8AC3E}">
        <p14:creationId xmlns:p14="http://schemas.microsoft.com/office/powerpoint/2010/main" val="414441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0BBCB4-A549-4748-A0F7-744F0FF463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pl-PL" dirty="0"/>
              <a:t>Kontrola zarządcza w praktyce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17423D-F5DE-41D0-822F-D95F3C94D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dirty="0"/>
              <a:t>Kontrola zarządcza w praktyce to  podejmowanie przez kierownictwo wszelkich czynności umożliwiających </a:t>
            </a:r>
            <a:r>
              <a:rPr lang="pl-PL" b="1" dirty="0"/>
              <a:t>prawidłowe wykonywanie zadań i skuteczne</a:t>
            </a:r>
            <a:r>
              <a:rPr lang="pl-PL" dirty="0"/>
              <a:t> dążenie do osiągania założonych celów. 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dirty="0"/>
              <a:t>Jest to przede wszystkich zestawienie </a:t>
            </a:r>
            <a:r>
              <a:rPr lang="pl-PL" b="1" dirty="0"/>
              <a:t>procedur</a:t>
            </a:r>
            <a:r>
              <a:rPr lang="pl-PL" dirty="0"/>
              <a:t> niezbędnych do prawidłowego funkcjonowania jednostki, w tym </a:t>
            </a:r>
            <a:r>
              <a:rPr lang="pl-PL" b="1" dirty="0"/>
              <a:t>zarządzeń, instrukcji regulaminów </a:t>
            </a:r>
            <a:r>
              <a:rPr lang="pl-PL" dirty="0"/>
              <a:t>i wszelkich dokumentów wydawanych przez kierownika jednostki.</a:t>
            </a:r>
          </a:p>
        </p:txBody>
      </p:sp>
    </p:spTree>
    <p:extLst>
      <p:ext uri="{BB962C8B-B14F-4D97-AF65-F5344CB8AC3E}">
        <p14:creationId xmlns:p14="http://schemas.microsoft.com/office/powerpoint/2010/main" val="3729095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E5437D-5329-46D4-94AC-D65227EC1C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1802C6-2BDC-4239-8930-A45B4EC53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lvl="0" indent="-342900">
              <a:buAutoNum type="arabicPeriod"/>
            </a:pPr>
            <a:r>
              <a:rPr lang="pl-PL" sz="1600" dirty="0"/>
              <a:t>Problematyka etyki w JST należy do  jednej z bardziej wrażliwych sfer.</a:t>
            </a:r>
          </a:p>
          <a:p>
            <a:pPr marL="452628" lvl="0" indent="-342900">
              <a:buAutoNum type="arabicPeriod"/>
            </a:pPr>
            <a:endParaRPr lang="pl-PL" sz="1600" dirty="0"/>
          </a:p>
          <a:p>
            <a:pPr marL="452628" lvl="0" indent="-342900">
              <a:buAutoNum type="arabicPeriod" startAt="2"/>
            </a:pPr>
            <a:r>
              <a:rPr lang="pl-PL" sz="1600" dirty="0"/>
              <a:t>Zdecydowana większość przedsiębiorstw i JST działających na rynku nie poddaje badaniu swoich sprawozdań finansowych. Zarówno zapisy  artykułu 268 ustawy o finansach publicznych, jak i zapisy  art. 64 </a:t>
            </a:r>
            <a:r>
              <a:rPr lang="pl-PL" sz="1600" dirty="0" err="1"/>
              <a:t>uor</a:t>
            </a:r>
            <a:r>
              <a:rPr lang="pl-PL" sz="1600" dirty="0"/>
              <a:t>  ograniczają w znacznym stopniu liczbę jednostek podlegających  obligatoryjnemu badaniu ich sprawozdań finansowych.</a:t>
            </a:r>
          </a:p>
          <a:p>
            <a:pPr marL="109728" lvl="0" indent="0">
              <a:buNone/>
            </a:pPr>
            <a:endParaRPr lang="pl-PL" sz="1600" dirty="0"/>
          </a:p>
          <a:p>
            <a:pPr marL="452628" lvl="0" indent="-342900">
              <a:buAutoNum type="arabicPeriod" startAt="2"/>
            </a:pPr>
            <a:r>
              <a:rPr lang="pl-PL" sz="1600" dirty="0"/>
              <a:t> Rekomenduje  się  organizowanie spotkań, szkoleń, konferencji promujących     rozwiązania systemu kontroli zarządczej, audytu wewnętrznego i narzędzi rachunkowości, z udziałem przedstawicieli jednostek, w których system ten jest wdrożony, systematycznie aktualizowany i dopasowywany do potrzeb jednostki i  mieszkańców, których wymagania się zwiększają i są bardziej świadome cech mieniającego się otoczenia. </a:t>
            </a:r>
          </a:p>
          <a:p>
            <a:pPr lvl="0"/>
            <a:endParaRPr lang="pl-PL" sz="19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103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b="1" dirty="0"/>
          </a:p>
          <a:p>
            <a:pPr>
              <a:buNone/>
            </a:pPr>
            <a:r>
              <a:rPr lang="pl-PL" dirty="0"/>
              <a:t>                  Dziękuję za uwagę</a:t>
            </a:r>
          </a:p>
        </p:txBody>
      </p:sp>
      <p:pic>
        <p:nvPicPr>
          <p:cNvPr id="4" name="Obraz 3" descr="u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08912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>
            <a:extLst>
              <a:ext uri="{FF2B5EF4-FFF2-40B4-BE49-F238E27FC236}">
                <a16:creationId xmlns:a16="http://schemas.microsoft.com/office/drawing/2014/main" id="{1D204366-8E54-401E-98EE-7306CB40C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19" t="14321" r="12030" b="12500"/>
          <a:stretch/>
        </p:blipFill>
        <p:spPr>
          <a:xfrm>
            <a:off x="968360" y="1536700"/>
            <a:ext cx="7231284" cy="377979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27F84E4-A38C-4CB2-9FE1-DB07E7ADB359}"/>
              </a:ext>
            </a:extLst>
          </p:cNvPr>
          <p:cNvSpPr/>
          <p:nvPr/>
        </p:nvSpPr>
        <p:spPr>
          <a:xfrm>
            <a:off x="1260390" y="1746937"/>
            <a:ext cx="2100648" cy="123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350" dirty="0"/>
              <a:t>Korupcja kosztuje gospodarkę UE </a:t>
            </a:r>
            <a:r>
              <a:rPr lang="pl-PL" sz="1350" b="1" dirty="0"/>
              <a:t>120 mld euro rocznie.</a:t>
            </a:r>
            <a:endParaRPr lang="pl-PL" sz="135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1AB2AD9-8BB4-4829-95F2-2C9F539C7639}"/>
              </a:ext>
            </a:extLst>
          </p:cNvPr>
          <p:cNvSpPr/>
          <p:nvPr/>
        </p:nvSpPr>
        <p:spPr>
          <a:xfrm>
            <a:off x="3475339" y="1712956"/>
            <a:ext cx="2100648" cy="123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50" dirty="0"/>
              <a:t>W 50% firm leasingowych straty na poziomie  od 1 a </a:t>
            </a:r>
            <a:r>
              <a:rPr lang="pl-PL" sz="1350" b="1" dirty="0"/>
              <a:t>10 mln złotych (rocznie)</a:t>
            </a:r>
          </a:p>
          <a:p>
            <a:pPr algn="ctr"/>
            <a:r>
              <a:rPr lang="pl-PL" sz="1350" b="1" dirty="0"/>
              <a:t>Co 10 –ponad 10 mln  </a:t>
            </a:r>
            <a:r>
              <a:rPr lang="pl-PL" sz="1350" dirty="0"/>
              <a:t>80% instytucji pożyczkowych -500 tys. zł</a:t>
            </a:r>
            <a:endParaRPr lang="pl-PL" sz="135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775D2EF-8784-4D35-A5E2-862879309CB6}"/>
              </a:ext>
            </a:extLst>
          </p:cNvPr>
          <p:cNvSpPr/>
          <p:nvPr/>
        </p:nvSpPr>
        <p:spPr>
          <a:xfrm>
            <a:off x="5782962" y="1685154"/>
            <a:ext cx="2100648" cy="123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350" dirty="0"/>
              <a:t>2016 Global Fraud </a:t>
            </a:r>
            <a:r>
              <a:rPr lang="pl-PL" sz="1350" dirty="0" err="1"/>
              <a:t>Study</a:t>
            </a:r>
            <a:r>
              <a:rPr lang="pl-PL" sz="1350" dirty="0"/>
              <a:t> (Globalne badanie oszustw) –szacuje  </a:t>
            </a:r>
            <a:r>
              <a:rPr lang="pl-PL" sz="1350" b="1" dirty="0"/>
              <a:t>5%  rocznych przychodów organizacji </a:t>
            </a:r>
            <a:endParaRPr lang="pl-PL" sz="1350" dirty="0"/>
          </a:p>
          <a:p>
            <a:pPr>
              <a:lnSpc>
                <a:spcPct val="110000"/>
              </a:lnSpc>
            </a:pPr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213446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1ADD53-D653-4C26-BCF8-018747B2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88B5B36-1034-41B4-8DDD-DBE09EDBF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08" t="35411" r="20751" b="18603"/>
          <a:stretch/>
        </p:blipFill>
        <p:spPr>
          <a:xfrm>
            <a:off x="509954" y="962759"/>
            <a:ext cx="7930662" cy="4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9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47DB95-9380-4FAF-B092-0A09CADF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47F74A9-F928-42FF-B84D-293683A77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20" t="35602" r="28457" b="17773"/>
          <a:stretch/>
        </p:blipFill>
        <p:spPr>
          <a:xfrm>
            <a:off x="457200" y="908720"/>
            <a:ext cx="836327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0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8BA40-AF1C-49EB-8E69-C8D3308C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072203"/>
            <a:ext cx="7543800" cy="108806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l-PL" sz="2100" b="1" dirty="0"/>
              <a:t>SPOSOBY WYKRYWANIA NADUŻYĆ GOSPODARCZYCH </a:t>
            </a:r>
            <a:br>
              <a:rPr lang="pl-PL" sz="2100" b="1" dirty="0"/>
            </a:br>
            <a:endParaRPr lang="pl-PL" sz="2100" b="1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909E2AE-DE31-4C71-9412-B22A2F4C1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76" t="53255" r="13103" b="16614"/>
          <a:stretch/>
        </p:blipFill>
        <p:spPr>
          <a:xfrm>
            <a:off x="261593" y="2222327"/>
            <a:ext cx="7812742" cy="4086993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DE99B78D-CE57-44D9-AA3F-E769E7D18F57}"/>
              </a:ext>
            </a:extLst>
          </p:cNvPr>
          <p:cNvCxnSpPr>
            <a:cxnSpLocks/>
          </p:cNvCxnSpPr>
          <p:nvPr/>
        </p:nvCxnSpPr>
        <p:spPr>
          <a:xfrm>
            <a:off x="2944835" y="4371092"/>
            <a:ext cx="244625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971D6FC3-D104-4605-BC22-ABDEC6891A85}"/>
              </a:ext>
            </a:extLst>
          </p:cNvPr>
          <p:cNvSpPr/>
          <p:nvPr/>
        </p:nvSpPr>
        <p:spPr>
          <a:xfrm>
            <a:off x="3059832" y="5560040"/>
            <a:ext cx="2232248" cy="317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Audyt finansowy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E555442-B186-4CFE-8190-CC3EADAF1A16}"/>
              </a:ext>
            </a:extLst>
          </p:cNvPr>
          <p:cNvSpPr/>
          <p:nvPr/>
        </p:nvSpPr>
        <p:spPr>
          <a:xfrm>
            <a:off x="611560" y="4437112"/>
            <a:ext cx="7056784" cy="31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Kontrola zarządcza-audyt wewnętrzny</a:t>
            </a:r>
          </a:p>
        </p:txBody>
      </p:sp>
    </p:spTree>
    <p:extLst>
      <p:ext uri="{BB962C8B-B14F-4D97-AF65-F5344CB8AC3E}">
        <p14:creationId xmlns:p14="http://schemas.microsoft.com/office/powerpoint/2010/main" val="268017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pl-PL" sz="2400" b="1" dirty="0"/>
              <a:t>USTAWA  </a:t>
            </a:r>
            <a:r>
              <a:rPr lang="pl-PL" sz="2400" dirty="0"/>
              <a:t>z dnia 27 sierpnia 2009 r. </a:t>
            </a:r>
            <a:r>
              <a:rPr lang="pl-PL" sz="2400" b="1" dirty="0"/>
              <a:t>o finansach publicznych</a:t>
            </a:r>
            <a:r>
              <a:rPr lang="pl-PL" sz="2400" dirty="0"/>
              <a:t>, art. 68.  definicja Kontroli zarządczej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  to „</a:t>
            </a:r>
            <a:r>
              <a:rPr lang="pl-PL" b="1" dirty="0"/>
              <a:t>ogół działań</a:t>
            </a:r>
            <a:r>
              <a:rPr lang="pl-PL" dirty="0"/>
              <a:t> podejmowanych dla zapewnienia realizacji </a:t>
            </a:r>
            <a:r>
              <a:rPr lang="pl-PL" b="1" dirty="0"/>
              <a:t>celów i zadań </a:t>
            </a:r>
            <a:r>
              <a:rPr lang="pl-PL" dirty="0"/>
              <a:t>w sposób zgodny z </a:t>
            </a:r>
            <a:r>
              <a:rPr lang="pl-PL" b="1" dirty="0"/>
              <a:t>prawem, efektywny, oszczędny i terminowy</a:t>
            </a:r>
            <a:r>
              <a:rPr lang="pl-PL" dirty="0"/>
              <a:t>. </a:t>
            </a:r>
          </a:p>
          <a:p>
            <a:pPr>
              <a:buNone/>
            </a:pPr>
            <a:r>
              <a:rPr lang="pl-PL" dirty="0"/>
              <a:t>. </a:t>
            </a:r>
          </a:p>
          <a:p>
            <a:pPr>
              <a:buNone/>
            </a:pPr>
            <a:r>
              <a:rPr lang="pl-PL" sz="2000" dirty="0"/>
              <a:t>Monitorowanie zadań.</a:t>
            </a:r>
          </a:p>
          <a:p>
            <a:pPr>
              <a:buNone/>
            </a:pPr>
            <a:r>
              <a:rPr lang="pl-PL" sz="2000" dirty="0"/>
              <a:t>   </a:t>
            </a:r>
            <a:endParaRPr lang="pl-PL" dirty="0"/>
          </a:p>
        </p:txBody>
      </p:sp>
      <p:pic>
        <p:nvPicPr>
          <p:cNvPr id="4" name="Obraz 3" descr="indek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4921718"/>
            <a:ext cx="1493404" cy="1728193"/>
          </a:xfrm>
          <a:prstGeom prst="rect">
            <a:avLst/>
          </a:prstGeom>
        </p:spPr>
      </p:pic>
      <p:pic>
        <p:nvPicPr>
          <p:cNvPr id="5" name="Picture 2" descr="http://fotos1.e-grajewo.pl/17308/17308_1_1337061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81128"/>
            <a:ext cx="3727316" cy="153751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4219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ADB1BF-F1EE-47DE-A74B-D1B5C86778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pl-PL" b="1" dirty="0"/>
              <a:t>Cele kontroli zarządczej - art.68 u o finansach publicznych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C4AAE4-081E-489F-A0F1-4ECFF430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pl-PL" b="1" dirty="0"/>
          </a:p>
          <a:p>
            <a:pPr marL="109728" indent="0">
              <a:buNone/>
            </a:pPr>
            <a:r>
              <a:rPr lang="pl-PL" dirty="0"/>
              <a:t>Celem kontroli zarządczej jest zapewnienie w szczególności:</a:t>
            </a:r>
          </a:p>
          <a:p>
            <a:pPr marL="109728" indent="0">
              <a:buNone/>
            </a:pPr>
            <a:br>
              <a:rPr lang="pl-PL" dirty="0"/>
            </a:br>
            <a:r>
              <a:rPr lang="pl-PL" dirty="0"/>
              <a:t>1) zgodności działalności z przepisami prawa oraz procedurami wewnętrznymi;</a:t>
            </a:r>
            <a:br>
              <a:rPr lang="pl-PL" dirty="0"/>
            </a:br>
            <a:r>
              <a:rPr lang="pl-PL" dirty="0"/>
              <a:t>2)  skuteczności i efektywności działania;</a:t>
            </a:r>
            <a:br>
              <a:rPr lang="pl-PL" dirty="0"/>
            </a:br>
            <a:r>
              <a:rPr lang="pl-PL" dirty="0"/>
              <a:t>3) wiarygodności sprawozdań;</a:t>
            </a:r>
            <a:br>
              <a:rPr lang="pl-PL" dirty="0"/>
            </a:br>
            <a:r>
              <a:rPr lang="pl-PL" dirty="0"/>
              <a:t>4) ochrony zasobów;</a:t>
            </a:r>
            <a:br>
              <a:rPr lang="pl-PL" dirty="0"/>
            </a:br>
            <a:r>
              <a:rPr lang="pl-PL" dirty="0"/>
              <a:t>5) przestrzegania i promowania zasad etycznego postępowania;</a:t>
            </a:r>
            <a:br>
              <a:rPr lang="pl-PL" dirty="0"/>
            </a:br>
            <a:r>
              <a:rPr lang="pl-PL" dirty="0"/>
              <a:t>6) efektywności i skuteczności przepływu informacji;</a:t>
            </a:r>
            <a:br>
              <a:rPr lang="pl-PL" dirty="0"/>
            </a:br>
            <a:r>
              <a:rPr lang="pl-PL" dirty="0"/>
              <a:t>7) zarządzania ryzykiem.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416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Standardy kontroli zarządczej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Uporządkowany zbiór wskazówek</a:t>
            </a:r>
            <a:r>
              <a:rPr lang="pl-PL" dirty="0"/>
              <a:t>, które osoby odpowiedzialne za funkcjonowanie kontroli zarządczej powinny </a:t>
            </a:r>
            <a:r>
              <a:rPr lang="pl-PL" b="1" dirty="0"/>
              <a:t>wykorzystać do tworzenia, oceny i doskonalenia systemów kontroli zarządczej</a:t>
            </a:r>
            <a:r>
              <a:rPr lang="pl-PL" dirty="0"/>
              <a:t> nie tylko w jednostkach sektora finansów publicznych.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r>
              <a:rPr lang="pl-PL" sz="1900" i="1" dirty="0"/>
              <a:t>Załącznik do Komunikatu nr 23 Ministra Finansów z dnia 16 grudnia 2009 r. w sprawie standardów kontroli zarządczej dla sektora finansów publicznych – </a:t>
            </a:r>
            <a:r>
              <a:rPr lang="pl-PL" sz="1900" dirty="0"/>
              <a:t>Dz. Urz. MF Nr 15, poz. 84).</a:t>
            </a:r>
          </a:p>
        </p:txBody>
      </p:sp>
      <p:pic>
        <p:nvPicPr>
          <p:cNvPr id="4" name="Picture 2" descr="http://fotos1.e-grajewo.pl/17308/17308_1_1337061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4856" y="657179"/>
            <a:ext cx="2160240" cy="89109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60011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4927</TotalTime>
  <Words>810</Words>
  <Application>Microsoft Office PowerPoint</Application>
  <PresentationFormat>Pokaz na ekranie (4:3)</PresentationFormat>
  <Paragraphs>110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Trebuchet MS</vt:lpstr>
      <vt:lpstr>Wingdings 2</vt:lpstr>
      <vt:lpstr>Wielkomiejski</vt:lpstr>
      <vt:lpstr>The management control system  as the foundation of  companies’  financial  security   System kontroli zarządczej fundamentem bezpieczeństwa finansowego w organizacji</vt:lpstr>
      <vt:lpstr>Prezentacja programu PowerPoint</vt:lpstr>
      <vt:lpstr>Prezentacja programu PowerPoint</vt:lpstr>
      <vt:lpstr>Prezentacja programu PowerPoint</vt:lpstr>
      <vt:lpstr>Prezentacja programu PowerPoint</vt:lpstr>
      <vt:lpstr>SPOSOBY WYKRYWANIA NADUŻYĆ GOSPODARCZYCH  </vt:lpstr>
      <vt:lpstr>USTAWA  z dnia 27 sierpnia 2009 r. o finansach publicznych, art. 68.  definicja Kontroli zarządczej</vt:lpstr>
      <vt:lpstr>Cele kontroli zarządczej - art.68 u o finansach publicznych</vt:lpstr>
      <vt:lpstr>Standardy kontroli zarządczej</vt:lpstr>
      <vt:lpstr>Prezentacja programu PowerPoint</vt:lpstr>
      <vt:lpstr>XXII STANDARDY</vt:lpstr>
      <vt:lpstr>XXII STANDARDY KONTROLI ZARZĄDCZEJ</vt:lpstr>
      <vt:lpstr>Standardy kontroli zarządczej-A. Środowisko wewnętrzne </vt:lpstr>
      <vt:lpstr>Standardy kontroli zarządczej-A. Środowisko wewnętrzne </vt:lpstr>
      <vt:lpstr>STANDARDY KONTROLI ZARZĄDCZEJ</vt:lpstr>
      <vt:lpstr>Prezentacja programu PowerPoint</vt:lpstr>
      <vt:lpstr>CECHY JAKOŚCIOWE UŻYTECZNYCH INFORMACJI FINANSOWYCH </vt:lpstr>
      <vt:lpstr>STANDARDY KONTROLI ZARZĄDCZEJ</vt:lpstr>
      <vt:lpstr>Ustawa  z dnia 27 sierpnia 2009 r. o finansach publicznych</vt:lpstr>
      <vt:lpstr>Kryteria oceny jednostki w nawiązaniu do definicji audytu </vt:lpstr>
      <vt:lpstr>MSRF 200 –Cel badania</vt:lpstr>
      <vt:lpstr>Kontrola zarządcza w praktyce</vt:lpstr>
      <vt:lpstr>WNIOSKI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I AUDYT  W PRAKTYCE</dc:title>
  <dc:creator>Monika Szczerbak</dc:creator>
  <cp:lastModifiedBy>Monika Szczerbak</cp:lastModifiedBy>
  <cp:revision>368</cp:revision>
  <dcterms:created xsi:type="dcterms:W3CDTF">2014-09-10T09:59:46Z</dcterms:created>
  <dcterms:modified xsi:type="dcterms:W3CDTF">2020-10-19T07:19:44Z</dcterms:modified>
</cp:coreProperties>
</file>