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notesMasterIdLst>
    <p:notesMasterId r:id="rId31"/>
  </p:notesMasterIdLst>
  <p:sldIdLst>
    <p:sldId id="256" r:id="rId2"/>
    <p:sldId id="257" r:id="rId3"/>
    <p:sldId id="287" r:id="rId4"/>
    <p:sldId id="258" r:id="rId5"/>
    <p:sldId id="285" r:id="rId6"/>
    <p:sldId id="260" r:id="rId7"/>
    <p:sldId id="283" r:id="rId8"/>
    <p:sldId id="282" r:id="rId9"/>
    <p:sldId id="261" r:id="rId10"/>
    <p:sldId id="263" r:id="rId11"/>
    <p:sldId id="264" r:id="rId12"/>
    <p:sldId id="265" r:id="rId13"/>
    <p:sldId id="266" r:id="rId14"/>
    <p:sldId id="267" r:id="rId15"/>
    <p:sldId id="280" r:id="rId16"/>
    <p:sldId id="269" r:id="rId17"/>
    <p:sldId id="281" r:id="rId18"/>
    <p:sldId id="268" r:id="rId19"/>
    <p:sldId id="272" r:id="rId20"/>
    <p:sldId id="277" r:id="rId21"/>
    <p:sldId id="278" r:id="rId22"/>
    <p:sldId id="279" r:id="rId23"/>
    <p:sldId id="273" r:id="rId24"/>
    <p:sldId id="274" r:id="rId25"/>
    <p:sldId id="284" r:id="rId26"/>
    <p:sldId id="286" r:id="rId27"/>
    <p:sldId id="275" r:id="rId28"/>
    <p:sldId id="271" r:id="rId29"/>
    <p:sldId id="27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3AF94-3E5B-4ABA-AD51-2645C48490DF}" type="datetimeFigureOut">
              <a:rPr lang="pl-PL" smtClean="0"/>
              <a:t>09.04.2021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0E82B-F0A8-4DA2-B86C-C7F5442964AC}" type="slidenum">
              <a:rPr lang="pl-PL" smtClean="0"/>
              <a:t>‹#›</a:t>
            </a:fld>
            <a:endParaRPr lang="pl-PL"/>
          </a:p>
        </p:txBody>
      </p:sp>
    </p:spTree>
    <p:extLst>
      <p:ext uri="{BB962C8B-B14F-4D97-AF65-F5344CB8AC3E}">
        <p14:creationId xmlns:p14="http://schemas.microsoft.com/office/powerpoint/2010/main" val="876688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9BAF92F-8DFC-40F1-A5C2-6D08B21B1194}" type="slidenum">
              <a:rPr lang="pl-PL" smtClean="0"/>
              <a:t>26</a:t>
            </a:fld>
            <a:endParaRPr lang="pl-PL"/>
          </a:p>
        </p:txBody>
      </p:sp>
    </p:spTree>
    <p:extLst>
      <p:ext uri="{BB962C8B-B14F-4D97-AF65-F5344CB8AC3E}">
        <p14:creationId xmlns:p14="http://schemas.microsoft.com/office/powerpoint/2010/main" val="306784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l-PL"/>
              <a:t>Kliknij, aby edytować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AB3A824-1A51-4B26-AD58-A6D8E14F6C04}" type="datetimeFigureOut">
              <a:rPr lang="en-US" smtClean="0"/>
              <a:t>4/9/2021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365247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4/9/2021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628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4/9/2021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505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4/9/2021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563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E5059C3-6A89-4494-99FF-5A4D6FFD50EB}" type="datetimeFigureOut">
              <a:rPr lang="en-US" smtClean="0"/>
              <a:t>4/9/2021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
              </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4985275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l-PL"/>
              <a:t>Kliknij, aby edytować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4/9/2021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82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l-PL"/>
              <a:t>Kliknij, aby edytować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4/9/2021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571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4/9/2021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39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4/9/2021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5614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l-PL"/>
              <a:t>Kliknij, aby edytować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7D525BB-DA17-4BA0-B3C8-3AC3ABC827E6}" type="datetimeFigureOut">
              <a:rPr lang="en-US" smtClean="0"/>
              <a:t>4/9/2021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167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l-PL"/>
              <a:t>Kliknij, aby edytować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16C4C9A-3960-41CF-A4E9-2A8FB932454B}" type="datetimeFigureOut">
              <a:rPr lang="en-US" smtClean="0"/>
              <a:t>4/9/2021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
              </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920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CBC1C18-307B-4F68-A007-B5B542270E8D}" type="datetimeFigureOut">
              <a:rPr lang="en-US" smtClean="0"/>
              <a:t>4/9/2021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
              </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5074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F32EA2C-FA45-493E-8F46-45FDF6E1EE8D}"/>
              </a:ext>
            </a:extLst>
          </p:cNvPr>
          <p:cNvSpPr>
            <a:spLocks noGrp="1"/>
          </p:cNvSpPr>
          <p:nvPr>
            <p:ph type="ctrTitle"/>
          </p:nvPr>
        </p:nvSpPr>
        <p:spPr>
          <a:xfrm>
            <a:off x="2611807" y="1526959"/>
            <a:ext cx="6899771" cy="4170599"/>
          </a:xfrm>
        </p:spPr>
        <p:txBody>
          <a:bodyPr>
            <a:normAutofit fontScale="90000"/>
          </a:bodyPr>
          <a:lstStyle/>
          <a:p>
            <a:r>
              <a:rPr lang="pl-PL" sz="1800" b="1" dirty="0"/>
              <a:t/>
            </a:r>
            <a:br>
              <a:rPr lang="pl-PL" sz="1800" b="1" dirty="0"/>
            </a:br>
            <a:r>
              <a:rPr lang="pl-PL" sz="1800" b="1" dirty="0"/>
              <a:t/>
            </a:r>
            <a:br>
              <a:rPr lang="pl-PL" sz="1800" b="1" dirty="0"/>
            </a:br>
            <a:r>
              <a:rPr lang="pl-PL" sz="1800" b="1" dirty="0"/>
              <a:t/>
            </a:r>
            <a:br>
              <a:rPr lang="pl-PL" sz="1800" b="1" dirty="0"/>
            </a:br>
            <a:r>
              <a:rPr lang="pl-PL" sz="1800" b="1" dirty="0"/>
              <a:t/>
            </a:r>
            <a:br>
              <a:rPr lang="pl-PL" sz="1800" b="1" dirty="0"/>
            </a:br>
            <a:r>
              <a:rPr lang="pl-PL" sz="1800" b="1" dirty="0"/>
              <a:t/>
            </a:r>
            <a:br>
              <a:rPr lang="pl-PL" sz="1800" b="1" dirty="0"/>
            </a:br>
            <a:r>
              <a:rPr lang="pl-PL" sz="1800" b="1" dirty="0"/>
              <a:t/>
            </a:r>
            <a:br>
              <a:rPr lang="pl-PL" sz="1800" b="1" dirty="0"/>
            </a:br>
            <a:r>
              <a:rPr lang="pl-PL" sz="2800" b="1" dirty="0">
                <a:latin typeface="Arial Black" panose="020B0A04020102020204" pitchFamily="34" charset="0"/>
              </a:rPr>
              <a:t>SKUTECZNOŚĆ MODELI DYSKRYMINACYJNYCH W OCENIE  KONDYCJI FINANSOWEJ   PRZEDSIĘBIORSTW</a:t>
            </a:r>
            <a:br>
              <a:rPr lang="pl-PL" sz="2800" b="1" dirty="0">
                <a:latin typeface="Arial Black" panose="020B0A04020102020204" pitchFamily="34" charset="0"/>
              </a:rPr>
            </a:br>
            <a:r>
              <a:rPr lang="pl-PL" sz="2800" dirty="0"/>
              <a:t> </a:t>
            </a:r>
            <a:br>
              <a:rPr lang="pl-PL" sz="2800" dirty="0"/>
            </a:br>
            <a:r>
              <a:rPr lang="pl-PL" dirty="0"/>
              <a:t> </a:t>
            </a:r>
          </a:p>
        </p:txBody>
      </p:sp>
      <p:sp>
        <p:nvSpPr>
          <p:cNvPr id="3" name="Podtytuł 2">
            <a:extLst>
              <a:ext uri="{FF2B5EF4-FFF2-40B4-BE49-F238E27FC236}">
                <a16:creationId xmlns="" xmlns:a16="http://schemas.microsoft.com/office/drawing/2014/main" id="{2A0DEAD5-71FE-43F8-8618-7164F15453CB}"/>
              </a:ext>
            </a:extLst>
          </p:cNvPr>
          <p:cNvSpPr>
            <a:spLocks noGrp="1"/>
          </p:cNvSpPr>
          <p:nvPr>
            <p:ph type="subTitle" idx="1"/>
          </p:nvPr>
        </p:nvSpPr>
        <p:spPr/>
        <p:txBody>
          <a:bodyPr>
            <a:normAutofit/>
          </a:bodyPr>
          <a:lstStyle/>
          <a:p>
            <a:endParaRPr lang="pl-PL" sz="1600" dirty="0"/>
          </a:p>
          <a:p>
            <a:endParaRPr lang="pl-PL" sz="1600" dirty="0"/>
          </a:p>
          <a:p>
            <a:r>
              <a:rPr lang="pl-PL" sz="1600" b="1" dirty="0"/>
              <a:t>DR MONIKA </a:t>
            </a:r>
            <a:r>
              <a:rPr lang="pl-PL" sz="1600" b="1" dirty="0" smtClean="0"/>
              <a:t>SZCZERBAK, SOL FINANCIAL SERVICES POLSKA SPÓŁKA Z O.O.</a:t>
            </a:r>
            <a:endParaRPr lang="pl-PL" sz="1600" b="1" dirty="0"/>
          </a:p>
        </p:txBody>
      </p:sp>
      <p:pic>
        <p:nvPicPr>
          <p:cNvPr id="6" name="Obraz 5"/>
          <p:cNvPicPr>
            <a:picLocks noChangeAspect="1"/>
          </p:cNvPicPr>
          <p:nvPr/>
        </p:nvPicPr>
        <p:blipFill rotWithShape="1">
          <a:blip r:embed="rId2"/>
          <a:srcRect l="32972" t="44905" r="34023" b="43946"/>
          <a:stretch/>
        </p:blipFill>
        <p:spPr>
          <a:xfrm>
            <a:off x="1836199" y="1233577"/>
            <a:ext cx="8989951" cy="1449237"/>
          </a:xfrm>
          <a:prstGeom prst="rect">
            <a:avLst/>
          </a:prstGeom>
        </p:spPr>
      </p:pic>
    </p:spTree>
    <p:extLst>
      <p:ext uri="{BB962C8B-B14F-4D97-AF65-F5344CB8AC3E}">
        <p14:creationId xmlns:p14="http://schemas.microsoft.com/office/powerpoint/2010/main" val="2672295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F100EAE-425E-43C7-BC91-1F12384A1F8D}"/>
              </a:ext>
            </a:extLst>
          </p:cNvPr>
          <p:cNvSpPr>
            <a:spLocks noGrp="1"/>
          </p:cNvSpPr>
          <p:nvPr>
            <p:ph type="title"/>
          </p:nvPr>
        </p:nvSpPr>
        <p:spPr/>
        <p:txBody>
          <a:bodyPr/>
          <a:lstStyle/>
          <a:p>
            <a:r>
              <a:rPr lang="pl-PL" b="1" dirty="0"/>
              <a:t>METODY OCENY KONDYCJI FINANSOWEJ PRZEDSIĘBIORSTWA</a:t>
            </a:r>
            <a:endParaRPr lang="pl-PL" dirty="0"/>
          </a:p>
        </p:txBody>
      </p:sp>
      <p:sp>
        <p:nvSpPr>
          <p:cNvPr id="3" name="Symbol zastępczy zawartości 2">
            <a:extLst>
              <a:ext uri="{FF2B5EF4-FFF2-40B4-BE49-F238E27FC236}">
                <a16:creationId xmlns="" xmlns:a16="http://schemas.microsoft.com/office/drawing/2014/main" id="{F95183F4-E300-4BAA-B051-90579E4F2ADC}"/>
              </a:ext>
            </a:extLst>
          </p:cNvPr>
          <p:cNvSpPr>
            <a:spLocks noGrp="1"/>
          </p:cNvSpPr>
          <p:nvPr>
            <p:ph idx="1"/>
          </p:nvPr>
        </p:nvSpPr>
        <p:spPr/>
        <p:txBody>
          <a:bodyPr>
            <a:normAutofit/>
          </a:bodyPr>
          <a:lstStyle/>
          <a:p>
            <a:r>
              <a:rPr lang="pl-PL" dirty="0"/>
              <a:t>Lech Bednarski pisze: „możliwe jest zidentyfikowanie symptomów zagrożenia firmy przez obserwację jej sytuacji w zakresie finansów, a podstawą tej oceny mogą być wskaźniki finansowe”, natomiast według Krzysztofa </a:t>
            </a:r>
            <a:r>
              <a:rPr lang="pl-PL" dirty="0" err="1"/>
              <a:t>Obłoja</a:t>
            </a:r>
            <a:r>
              <a:rPr lang="pl-PL" dirty="0"/>
              <a:t> „trudno znaleźć równie użyteczne spojrzenie na zasoby firmy, jak przez pryzmat analizy finansowej”. Trudnościom finansowym poświęca się coraz częściej  więcej uwagi, ponieważ są one realnym zagrożeniem dla kontynuacji działalności podmiotu gospodarczego. W warunkach dużej zmienności funkcjonowania rynku, a więc znacznego ryzyka o różnych podłożach, niezwykle cenna jest umiejętność wychwytywania ważnych spraw w gąszczu różnych informacji, często dotyczących zagrożenia wypłacalności finansowej, a w jej następstwie upadłości firmy. </a:t>
            </a:r>
          </a:p>
          <a:p>
            <a:endParaRPr lang="pl-PL" dirty="0"/>
          </a:p>
        </p:txBody>
      </p:sp>
      <p:pic>
        <p:nvPicPr>
          <p:cNvPr id="4" name="Obraz 3">
            <a:extLst>
              <a:ext uri="{FF2B5EF4-FFF2-40B4-BE49-F238E27FC236}">
                <a16:creationId xmlns="" xmlns:a16="http://schemas.microsoft.com/office/drawing/2014/main" id="{F22F10E6-52B0-4E42-90FA-B87DF911AE85}"/>
              </a:ext>
            </a:extLst>
          </p:cNvPr>
          <p:cNvPicPr>
            <a:picLocks noChangeAspect="1"/>
          </p:cNvPicPr>
          <p:nvPr/>
        </p:nvPicPr>
        <p:blipFill rotWithShape="1">
          <a:blip r:embed="rId2"/>
          <a:srcRect l="52119" t="25890" r="38980" b="59966"/>
          <a:stretch/>
        </p:blipFill>
        <p:spPr>
          <a:xfrm>
            <a:off x="10301057" y="0"/>
            <a:ext cx="1890943" cy="1608440"/>
          </a:xfrm>
          <a:prstGeom prst="rect">
            <a:avLst/>
          </a:prstGeom>
        </p:spPr>
      </p:pic>
    </p:spTree>
    <p:extLst>
      <p:ext uri="{BB962C8B-B14F-4D97-AF65-F5344CB8AC3E}">
        <p14:creationId xmlns:p14="http://schemas.microsoft.com/office/powerpoint/2010/main" val="1875814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08DF277-8B6F-47FF-A346-2771AE747C90}"/>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 xmlns:a16="http://schemas.microsoft.com/office/drawing/2014/main" id="{FC2C3183-A5D9-4373-AB75-38CFB112EBA1}"/>
              </a:ext>
            </a:extLst>
          </p:cNvPr>
          <p:cNvPicPr>
            <a:picLocks noGrp="1" noChangeAspect="1"/>
          </p:cNvPicPr>
          <p:nvPr>
            <p:ph idx="1"/>
          </p:nvPr>
        </p:nvPicPr>
        <p:blipFill rotWithShape="1">
          <a:blip r:embed="rId2"/>
          <a:srcRect l="29050" t="21194" r="32466" b="28734"/>
          <a:stretch/>
        </p:blipFill>
        <p:spPr>
          <a:xfrm>
            <a:off x="1287261" y="124286"/>
            <a:ext cx="10040645" cy="5912529"/>
          </a:xfrm>
          <a:prstGeom prst="rect">
            <a:avLst/>
          </a:prstGeom>
        </p:spPr>
      </p:pic>
    </p:spTree>
    <p:extLst>
      <p:ext uri="{BB962C8B-B14F-4D97-AF65-F5344CB8AC3E}">
        <p14:creationId xmlns:p14="http://schemas.microsoft.com/office/powerpoint/2010/main" val="260601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01EDA3F0-5F5F-4431-9C69-541D337EFECA}"/>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 xmlns:a16="http://schemas.microsoft.com/office/drawing/2014/main" id="{41E6949C-A01F-4989-9B91-D8D30800D706}"/>
              </a:ext>
            </a:extLst>
          </p:cNvPr>
          <p:cNvPicPr>
            <a:picLocks noGrp="1" noChangeAspect="1"/>
          </p:cNvPicPr>
          <p:nvPr>
            <p:ph idx="1"/>
          </p:nvPr>
        </p:nvPicPr>
        <p:blipFill rotWithShape="1">
          <a:blip r:embed="rId2"/>
          <a:srcRect l="28213" t="23672" r="32187" b="19066"/>
          <a:stretch/>
        </p:blipFill>
        <p:spPr>
          <a:xfrm>
            <a:off x="1371600" y="685800"/>
            <a:ext cx="9814264" cy="5697245"/>
          </a:xfrm>
          <a:prstGeom prst="rect">
            <a:avLst/>
          </a:prstGeom>
        </p:spPr>
      </p:pic>
    </p:spTree>
    <p:extLst>
      <p:ext uri="{BB962C8B-B14F-4D97-AF65-F5344CB8AC3E}">
        <p14:creationId xmlns:p14="http://schemas.microsoft.com/office/powerpoint/2010/main" val="207480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6E5C45E-9077-405E-8F8E-066CE36F9EAD}"/>
              </a:ext>
            </a:extLst>
          </p:cNvPr>
          <p:cNvSpPr>
            <a:spLocks noGrp="1"/>
          </p:cNvSpPr>
          <p:nvPr>
            <p:ph type="title"/>
          </p:nvPr>
        </p:nvSpPr>
        <p:spPr/>
        <p:txBody>
          <a:bodyPr/>
          <a:lstStyle/>
          <a:p>
            <a:r>
              <a:rPr lang="pl-PL" b="1" dirty="0"/>
              <a:t>ANALIZA DYSKRYMINACYJNA</a:t>
            </a:r>
          </a:p>
        </p:txBody>
      </p:sp>
      <p:sp>
        <p:nvSpPr>
          <p:cNvPr id="3" name="Symbol zastępczy zawartości 2">
            <a:extLst>
              <a:ext uri="{FF2B5EF4-FFF2-40B4-BE49-F238E27FC236}">
                <a16:creationId xmlns="" xmlns:a16="http://schemas.microsoft.com/office/drawing/2014/main" id="{0E32A5B6-24B0-4929-A766-9EA95DF7DF54}"/>
              </a:ext>
            </a:extLst>
          </p:cNvPr>
          <p:cNvSpPr>
            <a:spLocks noGrp="1"/>
          </p:cNvSpPr>
          <p:nvPr>
            <p:ph idx="1"/>
          </p:nvPr>
        </p:nvSpPr>
        <p:spPr/>
        <p:txBody>
          <a:bodyPr>
            <a:normAutofit fontScale="92500" lnSpcReduction="10000"/>
          </a:bodyPr>
          <a:lstStyle/>
          <a:p>
            <a:r>
              <a:rPr lang="pl-PL" dirty="0"/>
              <a:t>Praktyka gospodarcza wskazuje, że jednoznaczna ocena sytuacji firmy i diagnoza symptomów </a:t>
            </a:r>
            <a:r>
              <a:rPr lang="pl-PL" dirty="0" smtClean="0"/>
              <a:t>zagrożeń  </a:t>
            </a:r>
            <a:r>
              <a:rPr lang="pl-PL" dirty="0"/>
              <a:t>nasuwa szereg problemów interpretacyjnych. Nawet w przypadku właściwego ustalania wartości granicznych dla różnych relacji finansowych jednoznaczna ocena podmiotu gospodarczego nastręcza wiele trudności. </a:t>
            </a:r>
          </a:p>
          <a:p>
            <a:r>
              <a:rPr lang="pl-PL" dirty="0"/>
              <a:t>W wielu praktycznych zastosowaniach część wielkości charakteryzujących jednostkę może wykazywać wartości uznane za właściwe, część zaś może znajdować się poniżej wyznaczonych wcześniej standardów. </a:t>
            </a:r>
            <a:endParaRPr lang="pl-PL" dirty="0" smtClean="0"/>
          </a:p>
          <a:p>
            <a:r>
              <a:rPr lang="pl-PL" b="1" dirty="0" smtClean="0">
                <a:latin typeface="Arial" panose="020B0604020202020204" pitchFamily="34" charset="0"/>
                <a:cs typeface="Arial" panose="020B0604020202020204" pitchFamily="34" charset="0"/>
              </a:rPr>
              <a:t>W </a:t>
            </a:r>
            <a:r>
              <a:rPr lang="pl-PL" b="1" dirty="0">
                <a:latin typeface="Arial" panose="020B0604020202020204" pitchFamily="34" charset="0"/>
                <a:cs typeface="Arial" panose="020B0604020202020204" pitchFamily="34" charset="0"/>
              </a:rPr>
              <a:t>takich przypadkach jednym z rozwiązań, pojawiającego się problemu decyzyjnego, jest zastosowanie mierników syntetycznych zawierających w swym składzie zestaw relacji finansowych z odpowiednimi wagami. </a:t>
            </a:r>
            <a:endParaRPr lang="pl-PL" b="1" dirty="0" smtClean="0">
              <a:latin typeface="Arial" panose="020B0604020202020204" pitchFamily="34" charset="0"/>
              <a:cs typeface="Arial" panose="020B0604020202020204" pitchFamily="34" charset="0"/>
            </a:endParaRPr>
          </a:p>
          <a:p>
            <a:r>
              <a:rPr lang="pl-PL" b="1" dirty="0" smtClean="0">
                <a:latin typeface="Arial" panose="020B0604020202020204" pitchFamily="34" charset="0"/>
                <a:cs typeface="Arial" panose="020B0604020202020204" pitchFamily="34" charset="0"/>
              </a:rPr>
              <a:t>Jedną </a:t>
            </a:r>
            <a:r>
              <a:rPr lang="pl-PL" b="1" dirty="0">
                <a:latin typeface="Arial" panose="020B0604020202020204" pitchFamily="34" charset="0"/>
                <a:cs typeface="Arial" panose="020B0604020202020204" pitchFamily="34" charset="0"/>
              </a:rPr>
              <a:t>z możliwości konstrukcji wskaźnika syntetycznego jest wykorzystanie modeli dyskryminacyjnych.</a:t>
            </a:r>
          </a:p>
          <a:p>
            <a:endParaRPr lang="pl-PL" dirty="0"/>
          </a:p>
        </p:txBody>
      </p:sp>
      <p:pic>
        <p:nvPicPr>
          <p:cNvPr id="4" name="Obraz 3">
            <a:extLst>
              <a:ext uri="{FF2B5EF4-FFF2-40B4-BE49-F238E27FC236}">
                <a16:creationId xmlns="" xmlns:a16="http://schemas.microsoft.com/office/drawing/2014/main" id="{DE8B9F08-5CD2-43E7-8837-97A247605381}"/>
              </a:ext>
            </a:extLst>
          </p:cNvPr>
          <p:cNvPicPr>
            <a:picLocks noChangeAspect="1"/>
          </p:cNvPicPr>
          <p:nvPr/>
        </p:nvPicPr>
        <p:blipFill rotWithShape="1">
          <a:blip r:embed="rId2"/>
          <a:srcRect l="52119" t="25890" r="38980" b="59966"/>
          <a:stretch/>
        </p:blipFill>
        <p:spPr>
          <a:xfrm>
            <a:off x="10209320" y="0"/>
            <a:ext cx="1890943" cy="1608440"/>
          </a:xfrm>
          <a:prstGeom prst="rect">
            <a:avLst/>
          </a:prstGeom>
        </p:spPr>
      </p:pic>
    </p:spTree>
    <p:extLst>
      <p:ext uri="{BB962C8B-B14F-4D97-AF65-F5344CB8AC3E}">
        <p14:creationId xmlns:p14="http://schemas.microsoft.com/office/powerpoint/2010/main" val="138494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B4E313C-47A6-4D80-B66E-4383D2911A50}"/>
              </a:ext>
            </a:extLst>
          </p:cNvPr>
          <p:cNvSpPr>
            <a:spLocks noGrp="1"/>
          </p:cNvSpPr>
          <p:nvPr>
            <p:ph type="title"/>
          </p:nvPr>
        </p:nvSpPr>
        <p:spPr/>
        <p:txBody>
          <a:bodyPr/>
          <a:lstStyle/>
          <a:p>
            <a:r>
              <a:rPr lang="pl-PL" b="1" dirty="0"/>
              <a:t>MODEL DYSKRYMINACYJNY ALTMANA</a:t>
            </a:r>
          </a:p>
        </p:txBody>
      </p:sp>
      <p:pic>
        <p:nvPicPr>
          <p:cNvPr id="4" name="Symbol zastępczy zawartości 3">
            <a:extLst>
              <a:ext uri="{FF2B5EF4-FFF2-40B4-BE49-F238E27FC236}">
                <a16:creationId xmlns="" xmlns:a16="http://schemas.microsoft.com/office/drawing/2014/main" id="{C35502AE-1F92-4F96-8F24-91DB1EC5EBB2}"/>
              </a:ext>
            </a:extLst>
          </p:cNvPr>
          <p:cNvPicPr>
            <a:picLocks noGrp="1" noChangeAspect="1"/>
          </p:cNvPicPr>
          <p:nvPr>
            <p:ph idx="1"/>
          </p:nvPr>
        </p:nvPicPr>
        <p:blipFill rotWithShape="1">
          <a:blip r:embed="rId2"/>
          <a:srcRect l="21799" t="36810" r="21729" b="17331"/>
          <a:stretch/>
        </p:blipFill>
        <p:spPr>
          <a:xfrm>
            <a:off x="1884286" y="1677879"/>
            <a:ext cx="8575828" cy="3852909"/>
          </a:xfrm>
          <a:prstGeom prst="rect">
            <a:avLst/>
          </a:prstGeom>
        </p:spPr>
      </p:pic>
      <p:sp>
        <p:nvSpPr>
          <p:cNvPr id="5" name="Prostokąt 4">
            <a:extLst>
              <a:ext uri="{FF2B5EF4-FFF2-40B4-BE49-F238E27FC236}">
                <a16:creationId xmlns="" xmlns:a16="http://schemas.microsoft.com/office/drawing/2014/main" id="{3A6201CA-1315-48DE-83B7-4049551932B8}"/>
              </a:ext>
            </a:extLst>
          </p:cNvPr>
          <p:cNvSpPr/>
          <p:nvPr/>
        </p:nvSpPr>
        <p:spPr>
          <a:xfrm>
            <a:off x="1884286" y="5814874"/>
            <a:ext cx="930157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Przy wskaźniku Z na poziomie 1, 8 oraz poniżej 1,8 zagrożenie upadłością jest bardzo wysokie, Jeżeli wskaźnik sięga poziomu 3 i powyżej – zagrożenie jest minimalne. </a:t>
            </a:r>
          </a:p>
        </p:txBody>
      </p:sp>
    </p:spTree>
    <p:extLst>
      <p:ext uri="{BB962C8B-B14F-4D97-AF65-F5344CB8AC3E}">
        <p14:creationId xmlns:p14="http://schemas.microsoft.com/office/powerpoint/2010/main" val="238719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CB6E6E1-F7E4-45E6-949E-20EBCCB3F774}"/>
              </a:ext>
            </a:extLst>
          </p:cNvPr>
          <p:cNvSpPr>
            <a:spLocks noGrp="1"/>
          </p:cNvSpPr>
          <p:nvPr>
            <p:ph type="title"/>
          </p:nvPr>
        </p:nvSpPr>
        <p:spPr/>
        <p:txBody>
          <a:bodyPr/>
          <a:lstStyle/>
          <a:p>
            <a:r>
              <a:rPr lang="pl-PL" b="1" dirty="0"/>
              <a:t>POLSKIE MODELE DYSKRYMINACYJNE</a:t>
            </a:r>
          </a:p>
        </p:txBody>
      </p:sp>
      <p:sp>
        <p:nvSpPr>
          <p:cNvPr id="3" name="Symbol zastępczy zawartości 2">
            <a:extLst>
              <a:ext uri="{FF2B5EF4-FFF2-40B4-BE49-F238E27FC236}">
                <a16:creationId xmlns="" xmlns:a16="http://schemas.microsoft.com/office/drawing/2014/main" id="{AD601772-78F7-4384-AF1A-D3A0C84EC082}"/>
              </a:ext>
            </a:extLst>
          </p:cNvPr>
          <p:cNvSpPr>
            <a:spLocks noGrp="1"/>
          </p:cNvSpPr>
          <p:nvPr>
            <p:ph idx="1"/>
          </p:nvPr>
        </p:nvSpPr>
        <p:spPr/>
        <p:txBody>
          <a:bodyPr>
            <a:normAutofit fontScale="92500" lnSpcReduction="10000"/>
          </a:bodyPr>
          <a:lstStyle/>
          <a:p>
            <a:r>
              <a:rPr lang="pl-PL" dirty="0"/>
              <a:t>W Polsce badania nad wykorzystaniem analizy dyskryminacyjnej do oceny kondycji finansowej przedsiębiorstw mają dużo krótszą historię niż na świecie. </a:t>
            </a:r>
          </a:p>
          <a:p>
            <a:endParaRPr lang="pl-PL" dirty="0"/>
          </a:p>
          <a:p>
            <a:r>
              <a:rPr lang="pl-PL" dirty="0"/>
              <a:t>Pierwsze rozwinięte testy przeprowadziła dopiero w roku 1994 prof. E. Mączyńska, która  zaadoptowała model uproszczonej </a:t>
            </a:r>
            <a:r>
              <a:rPr lang="pl-PL" dirty="0" err="1"/>
              <a:t>multiplikacyjnej</a:t>
            </a:r>
            <a:r>
              <a:rPr lang="pl-PL" dirty="0"/>
              <a:t> analizy dyskryminacyjnej  O. Jacobsa do warunków polskich, a następnie dokonała oceny budowlanych przedsiębiorstw krajowych i zagranicznych, z punktu widzenia ich zagrożenia upadłością. </a:t>
            </a:r>
          </a:p>
          <a:p>
            <a:r>
              <a:rPr lang="pl-PL" dirty="0"/>
              <a:t>Prognozowaniem upadłości przedsiębiorstw w polskich realiach zajmowali się również m.in.: J. Gajdka i D. Stos, D. </a:t>
            </a:r>
            <a:r>
              <a:rPr lang="pl-PL" dirty="0" err="1"/>
              <a:t>Hadasik</a:t>
            </a:r>
            <a:r>
              <a:rPr lang="pl-PL" dirty="0"/>
              <a:t>, D., Mejer, A. Hołda, S. </a:t>
            </a:r>
            <a:r>
              <a:rPr lang="pl-PL" dirty="0" err="1"/>
              <a:t>Sojak</a:t>
            </a:r>
            <a:r>
              <a:rPr lang="pl-PL" dirty="0"/>
              <a:t> i J. Stawicki, M. Pogodzińska, A. </a:t>
            </a:r>
            <a:r>
              <a:rPr lang="pl-PL" dirty="0" err="1"/>
              <a:t>Pogorzeliski</a:t>
            </a:r>
            <a:r>
              <a:rPr lang="pl-PL" dirty="0"/>
              <a:t>, D. Wierzba, </a:t>
            </a:r>
            <a:r>
              <a:rPr lang="pl-PL" dirty="0" err="1"/>
              <a:t>J.Janek</a:t>
            </a:r>
            <a:r>
              <a:rPr lang="pl-PL" dirty="0"/>
              <a:t> i M. Żuchowski, M. Gruszczyński, M. Hamrol, D. </a:t>
            </a:r>
            <a:r>
              <a:rPr lang="pl-PL" dirty="0" err="1"/>
              <a:t>Wędzki</a:t>
            </a:r>
            <a:r>
              <a:rPr lang="pl-PL" dirty="0"/>
              <a:t>. H. Kościelniak i R. </a:t>
            </a:r>
            <a:r>
              <a:rPr lang="pl-PL" dirty="0" err="1"/>
              <a:t>Rolbiecki</a:t>
            </a:r>
            <a:r>
              <a:rPr lang="pl-PL" dirty="0"/>
              <a:t> M. Hamrol, </a:t>
            </a:r>
            <a:r>
              <a:rPr lang="pl-PL" b="1" dirty="0"/>
              <a:t>T. Maślanka ( wykorzystał wskaźniki z </a:t>
            </a:r>
            <a:r>
              <a:rPr lang="pl-PL" b="1" i="1" dirty="0" err="1"/>
              <a:t>cash</a:t>
            </a:r>
            <a:r>
              <a:rPr lang="pl-PL" b="1" i="1" dirty="0"/>
              <a:t> </a:t>
            </a:r>
            <a:r>
              <a:rPr lang="pl-PL" b="1" i="1" dirty="0" err="1"/>
              <a:t>flow</a:t>
            </a:r>
            <a:r>
              <a:rPr lang="pl-PL" b="1" i="1" dirty="0"/>
              <a:t>).</a:t>
            </a:r>
            <a:endParaRPr lang="pl-PL" i="1" dirty="0"/>
          </a:p>
        </p:txBody>
      </p:sp>
    </p:spTree>
    <p:extLst>
      <p:ext uri="{BB962C8B-B14F-4D97-AF65-F5344CB8AC3E}">
        <p14:creationId xmlns:p14="http://schemas.microsoft.com/office/powerpoint/2010/main" val="369654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C71AAB7-BCB2-46CF-906C-93D0E3589008}"/>
              </a:ext>
            </a:extLst>
          </p:cNvPr>
          <p:cNvSpPr>
            <a:spLocks noGrp="1"/>
          </p:cNvSpPr>
          <p:nvPr>
            <p:ph type="title"/>
          </p:nvPr>
        </p:nvSpPr>
        <p:spPr/>
        <p:txBody>
          <a:bodyPr/>
          <a:lstStyle/>
          <a:p>
            <a:r>
              <a:rPr lang="pl-PL" dirty="0"/>
              <a:t>SKUTECZNOŚĆ POLSKICH MODELI </a:t>
            </a:r>
          </a:p>
        </p:txBody>
      </p:sp>
      <p:pic>
        <p:nvPicPr>
          <p:cNvPr id="4" name="Symbol zastępczy zawartości 3">
            <a:extLst>
              <a:ext uri="{FF2B5EF4-FFF2-40B4-BE49-F238E27FC236}">
                <a16:creationId xmlns="" xmlns:a16="http://schemas.microsoft.com/office/drawing/2014/main" id="{0BD70CD4-B02F-49EB-B2B9-72190978BF02}"/>
              </a:ext>
            </a:extLst>
          </p:cNvPr>
          <p:cNvPicPr>
            <a:picLocks noGrp="1" noChangeAspect="1"/>
          </p:cNvPicPr>
          <p:nvPr>
            <p:ph idx="1"/>
          </p:nvPr>
        </p:nvPicPr>
        <p:blipFill rotWithShape="1">
          <a:blip r:embed="rId2"/>
          <a:srcRect l="36440" t="45238" r="36649" b="27743"/>
          <a:stretch/>
        </p:blipFill>
        <p:spPr>
          <a:xfrm>
            <a:off x="1371600" y="2290440"/>
            <a:ext cx="4904913" cy="4074850"/>
          </a:xfrm>
          <a:prstGeom prst="rect">
            <a:avLst/>
          </a:prstGeom>
        </p:spPr>
      </p:pic>
      <p:sp>
        <p:nvSpPr>
          <p:cNvPr id="5" name="Prostokąt 4">
            <a:extLst>
              <a:ext uri="{FF2B5EF4-FFF2-40B4-BE49-F238E27FC236}">
                <a16:creationId xmlns="" xmlns:a16="http://schemas.microsoft.com/office/drawing/2014/main" id="{D0B15537-2ED6-4451-8C97-0E37E82BCA88}"/>
              </a:ext>
            </a:extLst>
          </p:cNvPr>
          <p:cNvSpPr/>
          <p:nvPr/>
        </p:nvSpPr>
        <p:spPr>
          <a:xfrm>
            <a:off x="7164280" y="2290440"/>
            <a:ext cx="4083728" cy="39561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Weryfikacji prezentowanych modeli dokonano na próbie  50 spółek akcyjnych notowanych na Giełdzie   Papierów Wartościowych</a:t>
            </a:r>
          </a:p>
          <a:p>
            <a:pPr algn="ctr"/>
            <a:r>
              <a:rPr lang="pl-PL" dirty="0"/>
              <a:t>20  spółek w dobrej kondycji </a:t>
            </a:r>
          </a:p>
          <a:p>
            <a:pPr algn="ctr"/>
            <a:r>
              <a:rPr lang="pl-PL" dirty="0"/>
              <a:t>10 spółek, które chylą się ku upadkowi 20 spółek w trakcie likwidacji majątku</a:t>
            </a:r>
          </a:p>
          <a:p>
            <a:pPr algn="ctr"/>
            <a:r>
              <a:rPr lang="pl-PL" dirty="0"/>
              <a:t>Dane sprawozdawcze </a:t>
            </a:r>
          </a:p>
          <a:p>
            <a:pPr algn="ctr"/>
            <a:r>
              <a:rPr lang="pl-PL" dirty="0"/>
              <a:t>za okres 2011-2013</a:t>
            </a:r>
          </a:p>
          <a:p>
            <a:pPr algn="ctr"/>
            <a:r>
              <a:rPr lang="pl-PL" dirty="0"/>
              <a:t>Opracowane: J. WOJNAR</a:t>
            </a:r>
          </a:p>
        </p:txBody>
      </p:sp>
      <p:sp>
        <p:nvSpPr>
          <p:cNvPr id="6" name="Strzałka w prawo 5"/>
          <p:cNvSpPr/>
          <p:nvPr/>
        </p:nvSpPr>
        <p:spPr>
          <a:xfrm>
            <a:off x="2915728" y="4095966"/>
            <a:ext cx="1820174" cy="34505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p:cNvSpPr/>
          <p:nvPr/>
        </p:nvSpPr>
        <p:spPr>
          <a:xfrm>
            <a:off x="2895595" y="4764084"/>
            <a:ext cx="978408" cy="34505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prawo 7"/>
          <p:cNvSpPr/>
          <p:nvPr/>
        </p:nvSpPr>
        <p:spPr>
          <a:xfrm>
            <a:off x="2915728" y="3750909"/>
            <a:ext cx="1311215" cy="345057"/>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a:off x="2779886" y="3424686"/>
            <a:ext cx="978408" cy="34505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26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3241EDD-9060-4ADE-88D5-BE6F0E42024D}"/>
              </a:ext>
            </a:extLst>
          </p:cNvPr>
          <p:cNvSpPr>
            <a:spLocks noGrp="1"/>
          </p:cNvSpPr>
          <p:nvPr>
            <p:ph type="title"/>
          </p:nvPr>
        </p:nvSpPr>
        <p:spPr/>
        <p:txBody>
          <a:bodyPr/>
          <a:lstStyle/>
          <a:p>
            <a:r>
              <a:rPr lang="pl-PL" dirty="0"/>
              <a:t>ARGUMENTY UZASADNIAJĄCY WYBÓR</a:t>
            </a:r>
            <a:br>
              <a:rPr lang="pl-PL" dirty="0"/>
            </a:br>
            <a:r>
              <a:rPr lang="pl-PL" dirty="0"/>
              <a:t>MODELI F i G  E. MĄCZYŃSKIEJ</a:t>
            </a:r>
          </a:p>
        </p:txBody>
      </p:sp>
      <p:sp>
        <p:nvSpPr>
          <p:cNvPr id="3" name="Symbol zastępczy zawartości 2">
            <a:extLst>
              <a:ext uri="{FF2B5EF4-FFF2-40B4-BE49-F238E27FC236}">
                <a16:creationId xmlns="" xmlns:a16="http://schemas.microsoft.com/office/drawing/2014/main" id="{D21312F1-83CB-4B97-AE89-382F60CBBFD8}"/>
              </a:ext>
            </a:extLst>
          </p:cNvPr>
          <p:cNvSpPr>
            <a:spLocks noGrp="1"/>
          </p:cNvSpPr>
          <p:nvPr>
            <p:ph idx="1"/>
          </p:nvPr>
        </p:nvSpPr>
        <p:spPr/>
        <p:txBody>
          <a:bodyPr/>
          <a:lstStyle/>
          <a:p>
            <a:pPr lvl="0"/>
            <a:r>
              <a:rPr lang="pl-PL" dirty="0"/>
              <a:t>postać i wykorzystywane w nim zmienne, co było istotne przy posiadaniu określonych (dostępnych) informacji,</a:t>
            </a:r>
          </a:p>
          <a:p>
            <a:pPr lvl="0"/>
            <a:r>
              <a:rPr lang="pl-PL" dirty="0"/>
              <a:t> skuteczność i aktualność, a także sektor przedsiębiorstw wykorzystywanych do estymacji modelu,</a:t>
            </a:r>
          </a:p>
          <a:p>
            <a:r>
              <a:rPr lang="pl-PL" dirty="0"/>
              <a:t> dotychczasowe zastosowanie </a:t>
            </a:r>
            <a:r>
              <a:rPr lang="pl-PL" dirty="0" smtClean="0"/>
              <a:t>weryfikacji </a:t>
            </a:r>
            <a:r>
              <a:rPr lang="pl-PL" dirty="0"/>
              <a:t>wybranych  modeli przy ich opracowywaniu dokonano na zbiorze kontrolnym przedsiębiorstw handlowych i budowlanych (model G), natomiast model F na zbiorze przedsiębiorstw produkcyjnych i budowlanych.</a:t>
            </a:r>
          </a:p>
          <a:p>
            <a:r>
              <a:rPr lang="pl-PL" dirty="0"/>
              <a:t>opinie ekonomistów i menedżerów praktyki gospodarczej</a:t>
            </a:r>
          </a:p>
          <a:p>
            <a:endParaRPr lang="pl-PL" dirty="0"/>
          </a:p>
        </p:txBody>
      </p:sp>
    </p:spTree>
    <p:extLst>
      <p:ext uri="{BB962C8B-B14F-4D97-AF65-F5344CB8AC3E}">
        <p14:creationId xmlns:p14="http://schemas.microsoft.com/office/powerpoint/2010/main" val="1183190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76CE6281-C8E8-43E5-8E21-DEFC49BAB461}"/>
              </a:ext>
            </a:extLst>
          </p:cNvPr>
          <p:cNvSpPr>
            <a:spLocks noGrp="1"/>
          </p:cNvSpPr>
          <p:nvPr>
            <p:ph type="title"/>
          </p:nvPr>
        </p:nvSpPr>
        <p:spPr/>
        <p:txBody>
          <a:bodyPr>
            <a:normAutofit/>
          </a:bodyPr>
          <a:lstStyle/>
          <a:p>
            <a:r>
              <a:rPr lang="pl-PL" b="1" dirty="0"/>
              <a:t>SYMPTOMY WSKAZUJĄCE NA RYZYK0 PROBLEMÓW FINANSOWYCH</a:t>
            </a:r>
          </a:p>
        </p:txBody>
      </p:sp>
      <p:sp>
        <p:nvSpPr>
          <p:cNvPr id="3" name="Symbol zastępczy zawartości 2">
            <a:extLst>
              <a:ext uri="{FF2B5EF4-FFF2-40B4-BE49-F238E27FC236}">
                <a16:creationId xmlns="" xmlns:a16="http://schemas.microsoft.com/office/drawing/2014/main" id="{4DD9FF0A-5A3B-4870-9719-61508378FCE2}"/>
              </a:ext>
            </a:extLst>
          </p:cNvPr>
          <p:cNvSpPr>
            <a:spLocks noGrp="1"/>
          </p:cNvSpPr>
          <p:nvPr>
            <p:ph idx="1"/>
          </p:nvPr>
        </p:nvSpPr>
        <p:spPr/>
        <p:txBody>
          <a:bodyPr>
            <a:normAutofit lnSpcReduction="10000"/>
          </a:bodyPr>
          <a:lstStyle/>
          <a:p>
            <a:r>
              <a:rPr lang="pl-PL" dirty="0"/>
              <a:t>ujemna dynamika przychodów, aktywów i kapitału własnego, </a:t>
            </a:r>
          </a:p>
          <a:p>
            <a:r>
              <a:rPr lang="pl-PL" dirty="0"/>
              <a:t>spadek zysków, </a:t>
            </a:r>
          </a:p>
          <a:p>
            <a:r>
              <a:rPr lang="pl-PL" dirty="0"/>
              <a:t>występowanie strat i ujemnego kapitału własnego, </a:t>
            </a:r>
          </a:p>
          <a:p>
            <a:r>
              <a:rPr lang="pl-PL" dirty="0"/>
              <a:t>wzrost zadłużenia oraz związanych z tym kosztów finansowych,</a:t>
            </a:r>
          </a:p>
          <a:p>
            <a:r>
              <a:rPr lang="pl-PL" dirty="0"/>
              <a:t>pogarszanie się i utrata płynności finansowej, </a:t>
            </a:r>
          </a:p>
          <a:p>
            <a:r>
              <a:rPr lang="pl-PL" dirty="0"/>
              <a:t>niski i obniżający się stopień wykorzystania zdolności produkcyjnych, </a:t>
            </a:r>
          </a:p>
          <a:p>
            <a:r>
              <a:rPr lang="pl-PL" dirty="0"/>
              <a:t>pogarszanie się sprawności operacyjnej (spadek tempa rotacji składników majątkowych), </a:t>
            </a:r>
          </a:p>
          <a:p>
            <a:r>
              <a:rPr lang="pl-PL" dirty="0"/>
              <a:t>zanikające lub nieefektywne inwestowanie w majątek trwały. </a:t>
            </a:r>
          </a:p>
        </p:txBody>
      </p:sp>
    </p:spTree>
    <p:extLst>
      <p:ext uri="{BB962C8B-B14F-4D97-AF65-F5344CB8AC3E}">
        <p14:creationId xmlns:p14="http://schemas.microsoft.com/office/powerpoint/2010/main" val="2067558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AA6586-18EB-4FA4-B6B6-84B638CAE155}"/>
              </a:ext>
            </a:extLst>
          </p:cNvPr>
          <p:cNvSpPr>
            <a:spLocks noGrp="1"/>
          </p:cNvSpPr>
          <p:nvPr>
            <p:ph type="title"/>
          </p:nvPr>
        </p:nvSpPr>
        <p:spPr/>
        <p:txBody>
          <a:bodyPr/>
          <a:lstStyle/>
          <a:p>
            <a:endParaRPr lang="pl-PL" dirty="0"/>
          </a:p>
        </p:txBody>
      </p:sp>
      <p:pic>
        <p:nvPicPr>
          <p:cNvPr id="4" name="Symbol zastępczy zawartości 3">
            <a:extLst>
              <a:ext uri="{FF2B5EF4-FFF2-40B4-BE49-F238E27FC236}">
                <a16:creationId xmlns="" xmlns:a16="http://schemas.microsoft.com/office/drawing/2014/main" id="{B65EF0F7-3E74-4C80-A371-9D570861FEFB}"/>
              </a:ext>
            </a:extLst>
          </p:cNvPr>
          <p:cNvPicPr>
            <a:picLocks noGrp="1" noChangeAspect="1"/>
          </p:cNvPicPr>
          <p:nvPr>
            <p:ph idx="1"/>
          </p:nvPr>
        </p:nvPicPr>
        <p:blipFill rotWithShape="1">
          <a:blip r:embed="rId2"/>
          <a:srcRect l="25002" t="6636" r="29369" b="21048"/>
          <a:stretch/>
        </p:blipFill>
        <p:spPr>
          <a:xfrm>
            <a:off x="816746" y="355107"/>
            <a:ext cx="7696940" cy="6338656"/>
          </a:xfrm>
          <a:prstGeom prst="rect">
            <a:avLst/>
          </a:prstGeom>
        </p:spPr>
      </p:pic>
      <p:sp>
        <p:nvSpPr>
          <p:cNvPr id="5" name="Prostokąt 4">
            <a:extLst>
              <a:ext uri="{FF2B5EF4-FFF2-40B4-BE49-F238E27FC236}">
                <a16:creationId xmlns="" xmlns:a16="http://schemas.microsoft.com/office/drawing/2014/main" id="{726A8293-BB22-4FE7-93C7-E2636E9D8AD2}"/>
              </a:ext>
            </a:extLst>
          </p:cNvPr>
          <p:cNvSpPr/>
          <p:nvPr/>
        </p:nvSpPr>
        <p:spPr>
          <a:xfrm>
            <a:off x="8620217" y="1748900"/>
            <a:ext cx="3114583" cy="48472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 polskich modelach  pozwalających wczesne rozpoznanie zagrożeń w przedsiębiorstwach  zastosowano podstawowe mierniki finansowe, tzn. wskaźniki: </a:t>
            </a:r>
          </a:p>
          <a:p>
            <a:pPr algn="ctr"/>
            <a:endParaRPr lang="pl-PL" dirty="0"/>
          </a:p>
          <a:p>
            <a:pPr algn="ctr"/>
            <a:r>
              <a:rPr lang="pl-PL" dirty="0"/>
              <a:t>płynności, rentowności, sprawności, struktury kapitałowo-majątkowej, obsługi zadłużenia</a:t>
            </a:r>
          </a:p>
        </p:txBody>
      </p:sp>
      <p:pic>
        <p:nvPicPr>
          <p:cNvPr id="6" name="Obraz 5">
            <a:extLst>
              <a:ext uri="{FF2B5EF4-FFF2-40B4-BE49-F238E27FC236}">
                <a16:creationId xmlns="" xmlns:a16="http://schemas.microsoft.com/office/drawing/2014/main" id="{8874D9EF-CA3B-4448-9D36-FB144717EC33}"/>
              </a:ext>
            </a:extLst>
          </p:cNvPr>
          <p:cNvPicPr>
            <a:picLocks noChangeAspect="1"/>
          </p:cNvPicPr>
          <p:nvPr/>
        </p:nvPicPr>
        <p:blipFill rotWithShape="1">
          <a:blip r:embed="rId3"/>
          <a:srcRect l="52119" t="25890" r="38980" b="59966"/>
          <a:stretch/>
        </p:blipFill>
        <p:spPr>
          <a:xfrm>
            <a:off x="9321554" y="83865"/>
            <a:ext cx="1890943" cy="1608440"/>
          </a:xfrm>
          <a:prstGeom prst="rect">
            <a:avLst/>
          </a:prstGeom>
        </p:spPr>
      </p:pic>
    </p:spTree>
    <p:extLst>
      <p:ext uri="{BB962C8B-B14F-4D97-AF65-F5344CB8AC3E}">
        <p14:creationId xmlns:p14="http://schemas.microsoft.com/office/powerpoint/2010/main" val="301025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FA7D114-5C2B-41B6-A21F-87CFBCCA6991}"/>
              </a:ext>
            </a:extLst>
          </p:cNvPr>
          <p:cNvSpPr>
            <a:spLocks noGrp="1"/>
          </p:cNvSpPr>
          <p:nvPr>
            <p:ph type="title"/>
          </p:nvPr>
        </p:nvSpPr>
        <p:spPr/>
        <p:txBody>
          <a:bodyPr/>
          <a:lstStyle/>
          <a:p>
            <a:r>
              <a:rPr lang="pl-PL" b="1" dirty="0"/>
              <a:t>CEL PREZENTACJI</a:t>
            </a:r>
          </a:p>
        </p:txBody>
      </p:sp>
      <p:sp>
        <p:nvSpPr>
          <p:cNvPr id="3" name="Symbol zastępczy zawartości 2">
            <a:extLst>
              <a:ext uri="{FF2B5EF4-FFF2-40B4-BE49-F238E27FC236}">
                <a16:creationId xmlns="" xmlns:a16="http://schemas.microsoft.com/office/drawing/2014/main" id="{58AFE323-1964-4E30-BE63-7343F1959390}"/>
              </a:ext>
            </a:extLst>
          </p:cNvPr>
          <p:cNvSpPr>
            <a:spLocks noGrp="1"/>
          </p:cNvSpPr>
          <p:nvPr>
            <p:ph idx="1"/>
          </p:nvPr>
        </p:nvSpPr>
        <p:spPr/>
        <p:txBody>
          <a:bodyPr/>
          <a:lstStyle/>
          <a:p>
            <a:r>
              <a:rPr lang="pl-PL" b="1" dirty="0"/>
              <a:t>Cel: </a:t>
            </a:r>
            <a:r>
              <a:rPr lang="pl-PL" dirty="0"/>
              <a:t>Pokazanie skuteczności wykorzystania  polskich modeli dyskryminacyjnych służących ocenie sytuacji finansowej przedsiębiorstw z wykorzystaniem modeli dyskryminacyjnych E. Mączyńskiej w przedsiębiorstwach budowalnych i handlowych</a:t>
            </a:r>
          </a:p>
          <a:p>
            <a:r>
              <a:rPr lang="pl-PL" b="1" dirty="0" smtClean="0"/>
              <a:t>Teza</a:t>
            </a:r>
            <a:r>
              <a:rPr lang="pl-PL" b="1" dirty="0"/>
              <a:t>:</a:t>
            </a:r>
            <a:r>
              <a:rPr lang="pl-PL" dirty="0"/>
              <a:t> Modele dyskryminacyjne nie tylko  identyfikują zagrożenia finansowe </a:t>
            </a:r>
            <a:r>
              <a:rPr lang="pl-PL" dirty="0" smtClean="0"/>
              <a:t>             ale </a:t>
            </a:r>
            <a:r>
              <a:rPr lang="pl-PL" dirty="0"/>
              <a:t>również wskazują na nadużycia księgowe.</a:t>
            </a:r>
          </a:p>
        </p:txBody>
      </p:sp>
      <p:pic>
        <p:nvPicPr>
          <p:cNvPr id="4" name="Obraz 3">
            <a:extLst>
              <a:ext uri="{FF2B5EF4-FFF2-40B4-BE49-F238E27FC236}">
                <a16:creationId xmlns="" xmlns:a16="http://schemas.microsoft.com/office/drawing/2014/main" id="{C6306478-567A-439D-B16A-88519EFE0184}"/>
              </a:ext>
            </a:extLst>
          </p:cNvPr>
          <p:cNvPicPr>
            <a:picLocks noChangeAspect="1"/>
          </p:cNvPicPr>
          <p:nvPr/>
        </p:nvPicPr>
        <p:blipFill rotWithShape="1">
          <a:blip r:embed="rId2"/>
          <a:srcRect l="52119" t="25890" r="38980" b="59966"/>
          <a:stretch/>
        </p:blipFill>
        <p:spPr>
          <a:xfrm>
            <a:off x="10182687" y="0"/>
            <a:ext cx="1890943" cy="1608440"/>
          </a:xfrm>
          <a:prstGeom prst="rect">
            <a:avLst/>
          </a:prstGeom>
        </p:spPr>
      </p:pic>
    </p:spTree>
    <p:extLst>
      <p:ext uri="{BB962C8B-B14F-4D97-AF65-F5344CB8AC3E}">
        <p14:creationId xmlns:p14="http://schemas.microsoft.com/office/powerpoint/2010/main" val="366405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673C4CA-68E1-4E5B-B683-64A4CC3D0E96}"/>
              </a:ext>
            </a:extLst>
          </p:cNvPr>
          <p:cNvSpPr>
            <a:spLocks noGrp="1"/>
          </p:cNvSpPr>
          <p:nvPr>
            <p:ph type="title"/>
          </p:nvPr>
        </p:nvSpPr>
        <p:spPr/>
        <p:txBody>
          <a:bodyPr/>
          <a:lstStyle/>
          <a:p>
            <a:endParaRPr lang="pl-PL"/>
          </a:p>
        </p:txBody>
      </p:sp>
      <p:pic>
        <p:nvPicPr>
          <p:cNvPr id="7" name="Symbol zastępczy zawartości 6">
            <a:extLst>
              <a:ext uri="{FF2B5EF4-FFF2-40B4-BE49-F238E27FC236}">
                <a16:creationId xmlns="" xmlns:a16="http://schemas.microsoft.com/office/drawing/2014/main" id="{8EF02904-4D52-4075-ACB6-593D0269D31B}"/>
              </a:ext>
            </a:extLst>
          </p:cNvPr>
          <p:cNvPicPr>
            <a:picLocks noGrp="1" noChangeAspect="1"/>
          </p:cNvPicPr>
          <p:nvPr>
            <p:ph idx="1"/>
          </p:nvPr>
        </p:nvPicPr>
        <p:blipFill rotWithShape="1">
          <a:blip r:embed="rId2"/>
          <a:srcRect l="27656" t="13014" r="29538" b="4193"/>
          <a:stretch/>
        </p:blipFill>
        <p:spPr>
          <a:xfrm>
            <a:off x="1371601" y="88777"/>
            <a:ext cx="9104049" cy="6658251"/>
          </a:xfrm>
          <a:prstGeom prst="rect">
            <a:avLst/>
          </a:prstGeom>
        </p:spPr>
      </p:pic>
    </p:spTree>
    <p:extLst>
      <p:ext uri="{BB962C8B-B14F-4D97-AF65-F5344CB8AC3E}">
        <p14:creationId xmlns:p14="http://schemas.microsoft.com/office/powerpoint/2010/main" val="1148722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923CABFF-13EB-4038-8E56-71B978E2A9D1}"/>
              </a:ext>
            </a:extLst>
          </p:cNvPr>
          <p:cNvSpPr>
            <a:spLocks noGrp="1"/>
          </p:cNvSpPr>
          <p:nvPr>
            <p:ph type="title"/>
          </p:nvPr>
        </p:nvSpPr>
        <p:spPr/>
        <p:txBody>
          <a:bodyPr/>
          <a:lstStyle/>
          <a:p>
            <a:r>
              <a:rPr lang="pl-PL" b="1" dirty="0"/>
              <a:t>INTERPRETACJA WYNIKÓW MODELU </a:t>
            </a:r>
            <a:br>
              <a:rPr lang="pl-PL" b="1" dirty="0"/>
            </a:br>
            <a:r>
              <a:rPr lang="pl-PL" b="1" dirty="0"/>
              <a:t>E. MĄCZYŃSKIEJ</a:t>
            </a:r>
          </a:p>
        </p:txBody>
      </p:sp>
      <p:sp>
        <p:nvSpPr>
          <p:cNvPr id="3" name="Symbol zastępczy zawartości 2">
            <a:extLst>
              <a:ext uri="{FF2B5EF4-FFF2-40B4-BE49-F238E27FC236}">
                <a16:creationId xmlns="" xmlns:a16="http://schemas.microsoft.com/office/drawing/2014/main" id="{601F5D35-1EEE-497D-8366-B8D974B4187F}"/>
              </a:ext>
            </a:extLst>
          </p:cNvPr>
          <p:cNvSpPr>
            <a:spLocks noGrp="1"/>
          </p:cNvSpPr>
          <p:nvPr>
            <p:ph idx="1"/>
          </p:nvPr>
        </p:nvSpPr>
        <p:spPr/>
        <p:txBody>
          <a:bodyPr/>
          <a:lstStyle/>
          <a:p>
            <a:r>
              <a:rPr lang="pl-PL" dirty="0"/>
              <a:t>Jeżeli wartość funkcji ZM ≤ 0, oznacza to, że przedsiębiorstwo jest zagrożone upadłością; </a:t>
            </a:r>
          </a:p>
          <a:p>
            <a:r>
              <a:rPr lang="pl-PL" dirty="0"/>
              <a:t>W przypadku wartości funkcji 0 &lt; ZM &lt; 1 przedsiębiorstwo posiada słabą kondycję finansową, ale nie jest zagrożone upadłością. </a:t>
            </a:r>
          </a:p>
          <a:p>
            <a:r>
              <a:rPr lang="pl-PL" dirty="0"/>
              <a:t>Dla 1 ≤ ZM ≤ 2 wnioskuje się, że przedsiębiorstwo ma dobrą kondycję finansową, zaś przy wartościach ZM &gt; 2 przedsiębiorstwo ma bardzo dobrą kondycję finansową.</a:t>
            </a:r>
          </a:p>
          <a:p>
            <a:endParaRPr lang="pl-PL" dirty="0"/>
          </a:p>
          <a:p>
            <a:endParaRPr lang="pl-PL" dirty="0"/>
          </a:p>
        </p:txBody>
      </p:sp>
    </p:spTree>
    <p:extLst>
      <p:ext uri="{BB962C8B-B14F-4D97-AF65-F5344CB8AC3E}">
        <p14:creationId xmlns:p14="http://schemas.microsoft.com/office/powerpoint/2010/main" val="221637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5C5C660-C186-4F43-9DFA-1202B9B33469}"/>
              </a:ext>
            </a:extLst>
          </p:cNvPr>
          <p:cNvSpPr>
            <a:spLocks noGrp="1"/>
          </p:cNvSpPr>
          <p:nvPr>
            <p:ph type="title"/>
          </p:nvPr>
        </p:nvSpPr>
        <p:spPr/>
        <p:txBody>
          <a:bodyPr/>
          <a:lstStyle/>
          <a:p>
            <a:r>
              <a:rPr lang="pl-PL" b="1" dirty="0"/>
              <a:t>WERYFIKACJA SKUTECZNOŚCI MODELU F i G   E. MĄCZYŃSKIEJ</a:t>
            </a:r>
          </a:p>
        </p:txBody>
      </p:sp>
      <p:sp>
        <p:nvSpPr>
          <p:cNvPr id="3" name="Symbol zastępczy zawartości 2">
            <a:extLst>
              <a:ext uri="{FF2B5EF4-FFF2-40B4-BE49-F238E27FC236}">
                <a16:creationId xmlns="" xmlns:a16="http://schemas.microsoft.com/office/drawing/2014/main" id="{4A4E1DF8-481E-496B-9C78-7EFC613E0B0D}"/>
              </a:ext>
            </a:extLst>
          </p:cNvPr>
          <p:cNvSpPr>
            <a:spLocks noGrp="1"/>
          </p:cNvSpPr>
          <p:nvPr>
            <p:ph idx="1"/>
          </p:nvPr>
        </p:nvSpPr>
        <p:spPr/>
        <p:txBody>
          <a:bodyPr/>
          <a:lstStyle/>
          <a:p>
            <a:pPr marL="0" indent="0">
              <a:buNone/>
            </a:pPr>
            <a:endParaRPr lang="pl-PL" dirty="0"/>
          </a:p>
          <a:p>
            <a:pPr marL="0" indent="0">
              <a:buNone/>
            </a:pPr>
            <a:r>
              <a:rPr lang="pl-PL" dirty="0"/>
              <a:t>Ocena kondycji finansowej 20 spółek (10 handlowych i 10 budowlanych) postawionych w stan upadłości w 2017 roku  z trzech  ostatnich lat (2014-2015-2016) dokonując odpowiedniej interpretacji uzyskanych wyników modeli dyskryminacyjnych.</a:t>
            </a:r>
          </a:p>
        </p:txBody>
      </p:sp>
    </p:spTree>
    <p:extLst>
      <p:ext uri="{BB962C8B-B14F-4D97-AF65-F5344CB8AC3E}">
        <p14:creationId xmlns:p14="http://schemas.microsoft.com/office/powerpoint/2010/main" val="130699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8EC9E05D-D7DF-4350-B4B9-EF35C32C2935}"/>
              </a:ext>
            </a:extLst>
          </p:cNvPr>
          <p:cNvSpPr>
            <a:spLocks noGrp="1"/>
          </p:cNvSpPr>
          <p:nvPr>
            <p:ph type="title"/>
          </p:nvPr>
        </p:nvSpPr>
        <p:spPr/>
        <p:txBody>
          <a:bodyPr/>
          <a:lstStyle/>
          <a:p>
            <a:r>
              <a:rPr lang="pl-PL" dirty="0"/>
              <a:t>PRZEDSIĘBIORSTWA HANDLOWE</a:t>
            </a:r>
          </a:p>
        </p:txBody>
      </p:sp>
      <p:pic>
        <p:nvPicPr>
          <p:cNvPr id="4" name="Symbol zastępczy zawartości 3">
            <a:extLst>
              <a:ext uri="{FF2B5EF4-FFF2-40B4-BE49-F238E27FC236}">
                <a16:creationId xmlns="" xmlns:a16="http://schemas.microsoft.com/office/drawing/2014/main" id="{B0352AFC-154C-4DA9-A272-E350EEC3D4AC}"/>
              </a:ext>
            </a:extLst>
          </p:cNvPr>
          <p:cNvPicPr>
            <a:picLocks noGrp="1" noChangeAspect="1"/>
          </p:cNvPicPr>
          <p:nvPr>
            <p:ph idx="1"/>
          </p:nvPr>
        </p:nvPicPr>
        <p:blipFill rotWithShape="1">
          <a:blip r:embed="rId2"/>
          <a:srcRect l="28214" t="7560" r="27586" b="25264"/>
          <a:stretch/>
        </p:blipFill>
        <p:spPr>
          <a:xfrm>
            <a:off x="2191322" y="1428750"/>
            <a:ext cx="7217546" cy="5202314"/>
          </a:xfrm>
          <a:prstGeom prst="rect">
            <a:avLst/>
          </a:prstGeom>
        </p:spPr>
      </p:pic>
      <p:sp>
        <p:nvSpPr>
          <p:cNvPr id="6" name="Objaśnienie: linia 5">
            <a:extLst>
              <a:ext uri="{FF2B5EF4-FFF2-40B4-BE49-F238E27FC236}">
                <a16:creationId xmlns="" xmlns:a16="http://schemas.microsoft.com/office/drawing/2014/main" id="{05571A8E-01D7-4BAD-84AB-BB8314797BA6}"/>
              </a:ext>
            </a:extLst>
          </p:cNvPr>
          <p:cNvSpPr/>
          <p:nvPr/>
        </p:nvSpPr>
        <p:spPr>
          <a:xfrm>
            <a:off x="9777792" y="2259337"/>
            <a:ext cx="1997477" cy="2557733"/>
          </a:xfrm>
          <a:prstGeom prst="borderCallout1">
            <a:avLst>
              <a:gd name="adj1" fmla="val 37150"/>
              <a:gd name="adj2" fmla="val 2084"/>
              <a:gd name="adj3" fmla="val 66798"/>
              <a:gd name="adj4" fmla="val -2583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Analiza dokumentacji –upadłość wyreżyserowana –nadużycia finansowe</a:t>
            </a:r>
          </a:p>
        </p:txBody>
      </p:sp>
      <p:sp>
        <p:nvSpPr>
          <p:cNvPr id="3" name="Strzałka w lewo 2"/>
          <p:cNvSpPr/>
          <p:nvPr/>
        </p:nvSpPr>
        <p:spPr>
          <a:xfrm>
            <a:off x="9204292" y="2052304"/>
            <a:ext cx="2509626" cy="54363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5154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53B6F58-39CB-4E62-A809-A4E6F0E73EE9}"/>
              </a:ext>
            </a:extLst>
          </p:cNvPr>
          <p:cNvSpPr>
            <a:spLocks noGrp="1"/>
          </p:cNvSpPr>
          <p:nvPr>
            <p:ph type="title"/>
          </p:nvPr>
        </p:nvSpPr>
        <p:spPr/>
        <p:txBody>
          <a:bodyPr/>
          <a:lstStyle/>
          <a:p>
            <a:r>
              <a:rPr lang="pl-PL" dirty="0"/>
              <a:t>PRZEDSIĘBIORSTWA BUDOWLANE </a:t>
            </a:r>
          </a:p>
        </p:txBody>
      </p:sp>
      <p:pic>
        <p:nvPicPr>
          <p:cNvPr id="4" name="Symbol zastępczy zawartości 3">
            <a:extLst>
              <a:ext uri="{FF2B5EF4-FFF2-40B4-BE49-F238E27FC236}">
                <a16:creationId xmlns="" xmlns:a16="http://schemas.microsoft.com/office/drawing/2014/main" id="{D8E0EC6B-A5BE-4B6F-A744-DB0CCCD26D0E}"/>
              </a:ext>
            </a:extLst>
          </p:cNvPr>
          <p:cNvPicPr>
            <a:picLocks noGrp="1" noChangeAspect="1"/>
          </p:cNvPicPr>
          <p:nvPr>
            <p:ph idx="1"/>
          </p:nvPr>
        </p:nvPicPr>
        <p:blipFill rotWithShape="1">
          <a:blip r:embed="rId2"/>
          <a:srcRect l="28632" t="24913" r="28005" b="20553"/>
          <a:stretch/>
        </p:blipFill>
        <p:spPr>
          <a:xfrm>
            <a:off x="1953087" y="1642369"/>
            <a:ext cx="7448365" cy="4776185"/>
          </a:xfrm>
          <a:prstGeom prst="rect">
            <a:avLst/>
          </a:prstGeom>
        </p:spPr>
      </p:pic>
      <p:sp>
        <p:nvSpPr>
          <p:cNvPr id="5" name="Dymek mowy: prostokąt z zaokrąglonymi rogami 4">
            <a:extLst>
              <a:ext uri="{FF2B5EF4-FFF2-40B4-BE49-F238E27FC236}">
                <a16:creationId xmlns="" xmlns:a16="http://schemas.microsoft.com/office/drawing/2014/main" id="{9982C533-7A72-4B3B-BBFD-96C3ECEDD750}"/>
              </a:ext>
            </a:extLst>
          </p:cNvPr>
          <p:cNvSpPr/>
          <p:nvPr/>
        </p:nvSpPr>
        <p:spPr>
          <a:xfrm rot="3228230">
            <a:off x="9933115" y="3594612"/>
            <a:ext cx="710211" cy="1677968"/>
          </a:xfrm>
          <a:prstGeom prst="wedgeRound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t>9/10</a:t>
            </a:r>
          </a:p>
        </p:txBody>
      </p:sp>
    </p:spTree>
    <p:extLst>
      <p:ext uri="{BB962C8B-B14F-4D97-AF65-F5344CB8AC3E}">
        <p14:creationId xmlns:p14="http://schemas.microsoft.com/office/powerpoint/2010/main" val="2804301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6F7BBDC0-5DDA-4E82-9B49-4C5EA5B4A229}"/>
              </a:ext>
            </a:extLst>
          </p:cNvPr>
          <p:cNvSpPr>
            <a:spLocks noGrp="1"/>
          </p:cNvSpPr>
          <p:nvPr>
            <p:ph type="title"/>
          </p:nvPr>
        </p:nvSpPr>
        <p:spPr/>
        <p:txBody>
          <a:bodyPr/>
          <a:lstStyle/>
          <a:p>
            <a:r>
              <a:rPr lang="pl-PL" b="1" dirty="0"/>
              <a:t>METODY OCENY KONDYCJI FINANSOWEJ PRZEDSIĘBIORSTWA</a:t>
            </a:r>
            <a:endParaRPr lang="pl-PL" dirty="0"/>
          </a:p>
        </p:txBody>
      </p:sp>
      <p:sp>
        <p:nvSpPr>
          <p:cNvPr id="3" name="Symbol zastępczy zawartości 2">
            <a:extLst>
              <a:ext uri="{FF2B5EF4-FFF2-40B4-BE49-F238E27FC236}">
                <a16:creationId xmlns="" xmlns:a16="http://schemas.microsoft.com/office/drawing/2014/main" id="{7C8E89AF-90DC-4994-A6A3-1945F1805B52}"/>
              </a:ext>
            </a:extLst>
          </p:cNvPr>
          <p:cNvSpPr>
            <a:spLocks noGrp="1"/>
          </p:cNvSpPr>
          <p:nvPr>
            <p:ph idx="1"/>
          </p:nvPr>
        </p:nvSpPr>
        <p:spPr/>
        <p:txBody>
          <a:bodyPr/>
          <a:lstStyle/>
          <a:p>
            <a:r>
              <a:rPr lang="pl-PL" dirty="0"/>
              <a:t>Właściwa identyfikacja rzeczywistych czynników kształtujących w określonym czasie kondycję finansową przedsiębiorstwa jest niezwykle ważna, ale jednocześnie i trudna do przeprowadzenia. </a:t>
            </a:r>
          </a:p>
          <a:p>
            <a:r>
              <a:rPr lang="pl-PL" dirty="0"/>
              <a:t>Dużym utrudnieniem w interpretacji tych wskaźników są ich zniekształcenia wynikające z nietypowych zdarzeń lub ze stosowania </a:t>
            </a:r>
            <a:r>
              <a:rPr lang="pl-PL" b="1" dirty="0">
                <a:latin typeface="Arial Black" panose="020B0A04020102020204" pitchFamily="34" charset="0"/>
              </a:rPr>
              <a:t>rachunkowości kreatywnej</a:t>
            </a:r>
            <a:r>
              <a:rPr lang="pl-PL" dirty="0"/>
              <a:t>. </a:t>
            </a:r>
          </a:p>
          <a:p>
            <a:r>
              <a:rPr lang="pl-PL" dirty="0"/>
              <a:t>Zważywszy na fakt, iż między innymi od niej zależy jakość pomiaru i oceny sytuacji finansowej oraz trafność postulowanych na jej podstawie działań mających na celu poprawę lub wzmocnienie sytuacji firmy.</a:t>
            </a:r>
          </a:p>
          <a:p>
            <a:endParaRPr lang="pl-PL" dirty="0"/>
          </a:p>
        </p:txBody>
      </p:sp>
      <p:pic>
        <p:nvPicPr>
          <p:cNvPr id="4" name="Obraz 3">
            <a:extLst>
              <a:ext uri="{FF2B5EF4-FFF2-40B4-BE49-F238E27FC236}">
                <a16:creationId xmlns="" xmlns:a16="http://schemas.microsoft.com/office/drawing/2014/main" id="{0BD5BD62-8A04-48CB-98C3-A3F591884DA8}"/>
              </a:ext>
            </a:extLst>
          </p:cNvPr>
          <p:cNvPicPr>
            <a:picLocks noChangeAspect="1"/>
          </p:cNvPicPr>
          <p:nvPr/>
        </p:nvPicPr>
        <p:blipFill rotWithShape="1">
          <a:blip r:embed="rId2"/>
          <a:srcRect l="52119" t="25890" r="38980" b="59966"/>
          <a:stretch/>
        </p:blipFill>
        <p:spPr>
          <a:xfrm>
            <a:off x="10301057" y="0"/>
            <a:ext cx="1890943" cy="1608440"/>
          </a:xfrm>
          <a:prstGeom prst="rect">
            <a:avLst/>
          </a:prstGeom>
        </p:spPr>
      </p:pic>
    </p:spTree>
    <p:extLst>
      <p:ext uri="{BB962C8B-B14F-4D97-AF65-F5344CB8AC3E}">
        <p14:creationId xmlns:p14="http://schemas.microsoft.com/office/powerpoint/2010/main" val="1630616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91ADD53-D653-4C26-BCF8-018747B25FF1}"/>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xmlns="" id="{C88B5B36-1034-41B4-8DDD-DBE09EDBF0C5}"/>
              </a:ext>
            </a:extLst>
          </p:cNvPr>
          <p:cNvPicPr>
            <a:picLocks noGrp="1" noChangeAspect="1"/>
          </p:cNvPicPr>
          <p:nvPr>
            <p:ph idx="1"/>
          </p:nvPr>
        </p:nvPicPr>
        <p:blipFill rotWithShape="1">
          <a:blip r:embed="rId3"/>
          <a:srcRect l="19908" t="35411" r="20751" b="18603"/>
          <a:stretch/>
        </p:blipFill>
        <p:spPr>
          <a:xfrm>
            <a:off x="679938" y="140678"/>
            <a:ext cx="10574216" cy="6236676"/>
          </a:xfrm>
          <a:prstGeom prst="rect">
            <a:avLst/>
          </a:prstGeom>
        </p:spPr>
      </p:pic>
      <p:sp>
        <p:nvSpPr>
          <p:cNvPr id="3" name="Strzałka w prawo 2"/>
          <p:cNvSpPr/>
          <p:nvPr/>
        </p:nvSpPr>
        <p:spPr>
          <a:xfrm>
            <a:off x="2639683" y="1532267"/>
            <a:ext cx="402853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412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E9EBB98E-94C9-4ED8-A088-14AA7A3A604C}"/>
              </a:ext>
            </a:extLst>
          </p:cNvPr>
          <p:cNvSpPr>
            <a:spLocks noGrp="1"/>
          </p:cNvSpPr>
          <p:nvPr>
            <p:ph type="title"/>
          </p:nvPr>
        </p:nvSpPr>
        <p:spPr/>
        <p:txBody>
          <a:bodyPr>
            <a:normAutofit/>
          </a:bodyPr>
          <a:lstStyle/>
          <a:p>
            <a:r>
              <a:rPr lang="pl-PL" sz="4000" b="1" dirty="0"/>
              <a:t>WNIOSKI KOŃCOWE</a:t>
            </a:r>
          </a:p>
        </p:txBody>
      </p:sp>
      <p:sp>
        <p:nvSpPr>
          <p:cNvPr id="3" name="Symbol zastępczy zawartości 2">
            <a:extLst>
              <a:ext uri="{FF2B5EF4-FFF2-40B4-BE49-F238E27FC236}">
                <a16:creationId xmlns="" xmlns:a16="http://schemas.microsoft.com/office/drawing/2014/main" id="{BF6E9EBB-271B-42CD-9EC7-CC0E2D7F4A34}"/>
              </a:ext>
            </a:extLst>
          </p:cNvPr>
          <p:cNvSpPr>
            <a:spLocks noGrp="1"/>
          </p:cNvSpPr>
          <p:nvPr>
            <p:ph idx="1"/>
          </p:nvPr>
        </p:nvSpPr>
        <p:spPr/>
        <p:txBody>
          <a:bodyPr>
            <a:normAutofit/>
          </a:bodyPr>
          <a:lstStyle/>
          <a:p>
            <a:r>
              <a:rPr lang="pl-PL" sz="1900" b="1" dirty="0">
                <a:solidFill>
                  <a:srgbClr val="FF0000"/>
                </a:solidFill>
              </a:rPr>
              <a:t>Na podstawie analizy dyskryminacyjnej, można  znacznie wcześniej - z reguły na 3-4 lata przed upadłością - zidentyfikować symptomy zagrożeń.</a:t>
            </a:r>
          </a:p>
          <a:p>
            <a:r>
              <a:rPr lang="pl-PL" sz="1900" dirty="0">
                <a:solidFill>
                  <a:srgbClr val="92D050"/>
                </a:solidFill>
              </a:rPr>
              <a:t>Weryfikacja trafności klasyfikacji za pomocą wybranych modeli F i G analizy dyskryminacyjnej wykazała, że modele te mają wysoką jakość predykcji. W odniesieniu do spółek handlowych w 100% w odniesieniu do spółek budowlanych 90%.</a:t>
            </a:r>
          </a:p>
          <a:p>
            <a:r>
              <a:rPr lang="pl-PL" sz="1900" dirty="0">
                <a:solidFill>
                  <a:srgbClr val="00B0F0"/>
                </a:solidFill>
              </a:rPr>
              <a:t>Trafność klasyfikacji  kondycji finansowej badanych spółek postawionych w stan upadłości na podstawie wybranych modeli była wyższa w przypadku modelu G. </a:t>
            </a:r>
          </a:p>
          <a:p>
            <a:r>
              <a:rPr lang="pl-PL" sz="1900" b="1" dirty="0"/>
              <a:t>Analiza dyskryminacyjna może  stanowić zarazem istotne uzupełnienie wskaźnikowej analizy finansowej, być  narzędziem oceny prognoz rozwojowych, a także szczególnym instrumentem, sygnalizującym nieetyczne postępowanie przedsiębiorcy (doprowadzenie do stanu niewypłacalności w  następstwie celowego działania lub rażącego niedbalstwa). </a:t>
            </a:r>
            <a:endParaRPr lang="pl-PL" sz="1900" dirty="0"/>
          </a:p>
          <a:p>
            <a:endParaRPr lang="pl-PL" sz="2800" dirty="0"/>
          </a:p>
        </p:txBody>
      </p:sp>
      <p:pic>
        <p:nvPicPr>
          <p:cNvPr id="4" name="Obraz 3">
            <a:extLst>
              <a:ext uri="{FF2B5EF4-FFF2-40B4-BE49-F238E27FC236}">
                <a16:creationId xmlns="" xmlns:a16="http://schemas.microsoft.com/office/drawing/2014/main" id="{EEB47AC8-924F-46A9-BB7B-E9477D1493B1}"/>
              </a:ext>
            </a:extLst>
          </p:cNvPr>
          <p:cNvPicPr>
            <a:picLocks noChangeAspect="1"/>
          </p:cNvPicPr>
          <p:nvPr/>
        </p:nvPicPr>
        <p:blipFill rotWithShape="1">
          <a:blip r:embed="rId2"/>
          <a:srcRect l="52119" t="25890" r="38980" b="59966"/>
          <a:stretch/>
        </p:blipFill>
        <p:spPr>
          <a:xfrm>
            <a:off x="10138299" y="78947"/>
            <a:ext cx="1890943" cy="1608440"/>
          </a:xfrm>
          <a:prstGeom prst="rect">
            <a:avLst/>
          </a:prstGeom>
        </p:spPr>
      </p:pic>
    </p:spTree>
    <p:extLst>
      <p:ext uri="{BB962C8B-B14F-4D97-AF65-F5344CB8AC3E}">
        <p14:creationId xmlns:p14="http://schemas.microsoft.com/office/powerpoint/2010/main" val="2287152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532BD2E3-84A1-4703-9328-82846A247707}"/>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 xmlns:a16="http://schemas.microsoft.com/office/drawing/2014/main" id="{20A4BC0A-39A5-4FF3-99D6-3F18E61C48D6}"/>
              </a:ext>
            </a:extLst>
          </p:cNvPr>
          <p:cNvPicPr>
            <a:picLocks noGrp="1" noChangeAspect="1"/>
          </p:cNvPicPr>
          <p:nvPr>
            <p:ph idx="1"/>
          </p:nvPr>
        </p:nvPicPr>
        <p:blipFill rotWithShape="1">
          <a:blip r:embed="rId2"/>
          <a:srcRect l="28075" t="7313" r="29677" b="6424"/>
          <a:stretch/>
        </p:blipFill>
        <p:spPr>
          <a:xfrm>
            <a:off x="1371600" y="106533"/>
            <a:ext cx="8362765" cy="6454066"/>
          </a:xfrm>
          <a:prstGeom prst="rect">
            <a:avLst/>
          </a:prstGeom>
        </p:spPr>
      </p:pic>
      <p:sp>
        <p:nvSpPr>
          <p:cNvPr id="5" name="Prostokąt 4">
            <a:extLst>
              <a:ext uri="{FF2B5EF4-FFF2-40B4-BE49-F238E27FC236}">
                <a16:creationId xmlns="" xmlns:a16="http://schemas.microsoft.com/office/drawing/2014/main" id="{9FE6F3A1-184A-4E4D-AA90-0C6B16CB4497}"/>
              </a:ext>
            </a:extLst>
          </p:cNvPr>
          <p:cNvSpPr/>
          <p:nvPr/>
        </p:nvSpPr>
        <p:spPr>
          <a:xfrm>
            <a:off x="9428085" y="2263805"/>
            <a:ext cx="2539014" cy="3355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WYKORZYSTANIE FUNKCJI DYSKRYMINACYJNYCH W PRAKYCE </a:t>
            </a:r>
          </a:p>
        </p:txBody>
      </p:sp>
      <p:pic>
        <p:nvPicPr>
          <p:cNvPr id="6" name="Obraz 5">
            <a:extLst>
              <a:ext uri="{FF2B5EF4-FFF2-40B4-BE49-F238E27FC236}">
                <a16:creationId xmlns="" xmlns:a16="http://schemas.microsoft.com/office/drawing/2014/main" id="{9DB3339B-853F-4C5B-825A-796EF1068DD5}"/>
              </a:ext>
            </a:extLst>
          </p:cNvPr>
          <p:cNvPicPr>
            <a:picLocks noChangeAspect="1"/>
          </p:cNvPicPr>
          <p:nvPr/>
        </p:nvPicPr>
        <p:blipFill rotWithShape="1">
          <a:blip r:embed="rId3"/>
          <a:srcRect l="52119" t="25890" r="38980" b="59966"/>
          <a:stretch/>
        </p:blipFill>
        <p:spPr>
          <a:xfrm>
            <a:off x="9752120" y="318645"/>
            <a:ext cx="1890943" cy="1608440"/>
          </a:xfrm>
          <a:prstGeom prst="rect">
            <a:avLst/>
          </a:prstGeom>
        </p:spPr>
      </p:pic>
    </p:spTree>
    <p:extLst>
      <p:ext uri="{BB962C8B-B14F-4D97-AF65-F5344CB8AC3E}">
        <p14:creationId xmlns:p14="http://schemas.microsoft.com/office/powerpoint/2010/main" val="36187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C98E674D-42BD-4EB4-BBFD-2EB80E06471C}"/>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 xmlns:a16="http://schemas.microsoft.com/office/drawing/2014/main" id="{06F9592D-C6AA-4625-8AEF-0C8F52E7DE1C}"/>
              </a:ext>
            </a:extLst>
          </p:cNvPr>
          <p:cNvSpPr>
            <a:spLocks noGrp="1"/>
          </p:cNvSpPr>
          <p:nvPr>
            <p:ph idx="1"/>
          </p:nvPr>
        </p:nvSpPr>
        <p:spPr/>
        <p:txBody>
          <a:bodyPr>
            <a:normAutofit/>
          </a:bodyPr>
          <a:lstStyle/>
          <a:p>
            <a:pPr marL="0" indent="0">
              <a:buNone/>
            </a:pPr>
            <a:r>
              <a:rPr lang="pl-PL" sz="6000" dirty="0"/>
              <a:t>   </a:t>
            </a:r>
            <a:r>
              <a:rPr lang="pl-PL" sz="6000" dirty="0">
                <a:latin typeface="Arial Black" panose="020B0A04020102020204" pitchFamily="34" charset="0"/>
              </a:rPr>
              <a:t>DZIĘKUJĘ ZA     UWAGĘ </a:t>
            </a:r>
          </a:p>
        </p:txBody>
      </p:sp>
      <p:pic>
        <p:nvPicPr>
          <p:cNvPr id="4" name="Obraz 3">
            <a:extLst>
              <a:ext uri="{FF2B5EF4-FFF2-40B4-BE49-F238E27FC236}">
                <a16:creationId xmlns="" xmlns:a16="http://schemas.microsoft.com/office/drawing/2014/main" id="{FECB73E2-B303-4B5F-A764-C90EDD1646B4}"/>
              </a:ext>
            </a:extLst>
          </p:cNvPr>
          <p:cNvPicPr>
            <a:picLocks noChangeAspect="1"/>
          </p:cNvPicPr>
          <p:nvPr/>
        </p:nvPicPr>
        <p:blipFill rotWithShape="1">
          <a:blip r:embed="rId2"/>
          <a:srcRect l="52119" t="25890" r="38980" b="59966"/>
          <a:stretch/>
        </p:blipFill>
        <p:spPr>
          <a:xfrm>
            <a:off x="9159536" y="549070"/>
            <a:ext cx="1890943" cy="1608440"/>
          </a:xfrm>
          <a:prstGeom prst="rect">
            <a:avLst/>
          </a:prstGeom>
        </p:spPr>
      </p:pic>
    </p:spTree>
    <p:extLst>
      <p:ext uri="{BB962C8B-B14F-4D97-AF65-F5344CB8AC3E}">
        <p14:creationId xmlns:p14="http://schemas.microsoft.com/office/powerpoint/2010/main" val="2527111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KONDYCJA FINANSOWA PRZEDSIĘBIORSTWA</a:t>
            </a:r>
            <a:endParaRPr lang="pl-PL" dirty="0"/>
          </a:p>
        </p:txBody>
      </p:sp>
      <p:sp>
        <p:nvSpPr>
          <p:cNvPr id="3" name="Symbol zastępczy zawartości 2"/>
          <p:cNvSpPr>
            <a:spLocks noGrp="1"/>
          </p:cNvSpPr>
          <p:nvPr>
            <p:ph idx="1"/>
          </p:nvPr>
        </p:nvSpPr>
        <p:spPr/>
        <p:txBody>
          <a:bodyPr/>
          <a:lstStyle/>
          <a:p>
            <a:pPr marL="0" indent="0">
              <a:buNone/>
            </a:pPr>
            <a:endParaRPr lang="pl-PL" b="1" dirty="0" smtClean="0"/>
          </a:p>
          <a:p>
            <a:pPr marL="0" indent="0">
              <a:buNone/>
            </a:pPr>
            <a:r>
              <a:rPr lang="pl-PL" b="1" dirty="0" smtClean="0"/>
              <a:t>Kondycja </a:t>
            </a:r>
            <a:r>
              <a:rPr lang="pl-PL" b="1" dirty="0"/>
              <a:t>finansowa</a:t>
            </a:r>
            <a:r>
              <a:rPr lang="pl-PL" dirty="0"/>
              <a:t> (ang. </a:t>
            </a:r>
            <a:r>
              <a:rPr lang="pl-PL" i="1" dirty="0" err="1"/>
              <a:t>financial</a:t>
            </a:r>
            <a:r>
              <a:rPr lang="pl-PL" i="1" dirty="0"/>
              <a:t> </a:t>
            </a:r>
            <a:r>
              <a:rPr lang="pl-PL" i="1" dirty="0" err="1"/>
              <a:t>health</a:t>
            </a:r>
            <a:r>
              <a:rPr lang="pl-PL" dirty="0"/>
              <a:t>) – pojęcie opisujące ocenę sytuacji </a:t>
            </a:r>
            <a:r>
              <a:rPr lang="pl-PL" b="1" dirty="0"/>
              <a:t>finansowej</a:t>
            </a:r>
            <a:r>
              <a:rPr lang="pl-PL" dirty="0"/>
              <a:t> osoby fizycznej lub </a:t>
            </a:r>
            <a:r>
              <a:rPr lang="pl-PL" b="1" dirty="0"/>
              <a:t>przedsiębiorstwa</a:t>
            </a:r>
            <a:r>
              <a:rPr lang="pl-PL" dirty="0"/>
              <a:t>. ... „Stan zdrowia” </a:t>
            </a:r>
            <a:r>
              <a:rPr lang="pl-PL" b="1" dirty="0"/>
              <a:t>przedsiębiorstwa</a:t>
            </a:r>
            <a:r>
              <a:rPr lang="pl-PL" dirty="0"/>
              <a:t> określany jest w szczególności przez takie parametry jak płynność </a:t>
            </a:r>
            <a:r>
              <a:rPr lang="pl-PL" b="1" dirty="0"/>
              <a:t>finansowa</a:t>
            </a:r>
            <a:r>
              <a:rPr lang="pl-PL" dirty="0"/>
              <a:t>, wypłacalność, rentowność zasobów i zyskowność prowadzonej działalności.</a:t>
            </a:r>
          </a:p>
        </p:txBody>
      </p:sp>
      <p:pic>
        <p:nvPicPr>
          <p:cNvPr id="4" name="Obraz 3">
            <a:extLst>
              <a:ext uri="{FF2B5EF4-FFF2-40B4-BE49-F238E27FC236}">
                <a16:creationId xmlns="" xmlns:a16="http://schemas.microsoft.com/office/drawing/2014/main" id="{A275E260-225A-4F15-87C0-F8EAEBE5D864}"/>
              </a:ext>
            </a:extLst>
          </p:cNvPr>
          <p:cNvPicPr>
            <a:picLocks noChangeAspect="1"/>
          </p:cNvPicPr>
          <p:nvPr/>
        </p:nvPicPr>
        <p:blipFill rotWithShape="1">
          <a:blip r:embed="rId2"/>
          <a:srcRect l="52119" t="25890" r="38980" b="59966"/>
          <a:stretch/>
        </p:blipFill>
        <p:spPr>
          <a:xfrm>
            <a:off x="10301057" y="0"/>
            <a:ext cx="1890943" cy="1608440"/>
          </a:xfrm>
          <a:prstGeom prst="rect">
            <a:avLst/>
          </a:prstGeom>
        </p:spPr>
      </p:pic>
    </p:spTree>
    <p:extLst>
      <p:ext uri="{BB962C8B-B14F-4D97-AF65-F5344CB8AC3E}">
        <p14:creationId xmlns:p14="http://schemas.microsoft.com/office/powerpoint/2010/main" val="161830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3C4DDA91-5D0B-48BC-A6F8-C728271B2389}"/>
              </a:ext>
            </a:extLst>
          </p:cNvPr>
          <p:cNvSpPr>
            <a:spLocks noGrp="1"/>
          </p:cNvSpPr>
          <p:nvPr>
            <p:ph type="title"/>
          </p:nvPr>
        </p:nvSpPr>
        <p:spPr/>
        <p:txBody>
          <a:bodyPr>
            <a:normAutofit/>
          </a:bodyPr>
          <a:lstStyle/>
          <a:p>
            <a:r>
              <a:rPr lang="pl-PL" sz="2800" b="1" dirty="0"/>
              <a:t>KONDYCJA FINANSOWA PRZEDSIĘBIORSTWA</a:t>
            </a:r>
          </a:p>
        </p:txBody>
      </p:sp>
      <p:sp>
        <p:nvSpPr>
          <p:cNvPr id="3" name="Symbol zastępczy zawartości 2">
            <a:extLst>
              <a:ext uri="{FF2B5EF4-FFF2-40B4-BE49-F238E27FC236}">
                <a16:creationId xmlns="" xmlns:a16="http://schemas.microsoft.com/office/drawing/2014/main" id="{707F2027-D7BC-41F5-A935-F1EF00CECB6E}"/>
              </a:ext>
            </a:extLst>
          </p:cNvPr>
          <p:cNvSpPr>
            <a:spLocks noGrp="1"/>
          </p:cNvSpPr>
          <p:nvPr>
            <p:ph idx="1"/>
          </p:nvPr>
        </p:nvSpPr>
        <p:spPr/>
        <p:txBody>
          <a:bodyPr/>
          <a:lstStyle/>
          <a:p>
            <a:pPr marL="0" indent="0">
              <a:buNone/>
            </a:pPr>
            <a:r>
              <a:rPr lang="pl-PL" b="1" dirty="0"/>
              <a:t>Parametrem, który ma ogromne znaczenie w podejmowaniu  bieżących jak i strategicznych decyzji zarówno w przypadku jednoosobowych działalności gospodarczych, jak i większych firm, jest kondycja finansowa przedsiębiorstwa.</a:t>
            </a:r>
          </a:p>
          <a:p>
            <a:pPr marL="0" indent="0">
              <a:buNone/>
            </a:pPr>
            <a:r>
              <a:rPr lang="pl-PL" dirty="0" smtClean="0"/>
              <a:t>Kondycja </a:t>
            </a:r>
            <a:r>
              <a:rPr lang="pl-PL" dirty="0"/>
              <a:t>finansowa przedsiębiorstwa bardzo często traktowana jest jako pojęcie tożsame z sytuacją finansową przedsiębiorstwa. [</a:t>
            </a:r>
            <a:r>
              <a:rPr lang="pl-PL" dirty="0" smtClean="0"/>
              <a:t>Siemińska].</a:t>
            </a:r>
            <a:endParaRPr lang="pl-PL" dirty="0"/>
          </a:p>
          <a:p>
            <a:pPr marL="0" indent="0">
              <a:buNone/>
            </a:pPr>
            <a:r>
              <a:rPr lang="pl-PL" dirty="0"/>
              <a:t>Kondycja finansowa może być traktowana jako </a:t>
            </a:r>
            <a:r>
              <a:rPr lang="pl-PL" b="1" dirty="0"/>
              <a:t>rezultat zarządzania finansami przedsiębiorstwa</a:t>
            </a:r>
            <a:r>
              <a:rPr lang="pl-PL" b="1" dirty="0" smtClean="0"/>
              <a:t>.</a:t>
            </a:r>
          </a:p>
          <a:p>
            <a:pPr marL="0" indent="0">
              <a:buNone/>
            </a:pPr>
            <a:r>
              <a:rPr lang="pl-PL" b="1" dirty="0" smtClean="0"/>
              <a:t>Odzwierciedla  </a:t>
            </a:r>
            <a:r>
              <a:rPr lang="pl-PL" b="1" dirty="0"/>
              <a:t>efektywność </a:t>
            </a:r>
            <a:r>
              <a:rPr lang="pl-PL" b="1" dirty="0" smtClean="0"/>
              <a:t>gospodarowania.</a:t>
            </a:r>
          </a:p>
          <a:p>
            <a:pPr marL="0" indent="0">
              <a:buNone/>
            </a:pPr>
            <a:r>
              <a:rPr lang="pl-PL" b="1" dirty="0" smtClean="0"/>
              <a:t> </a:t>
            </a:r>
            <a:endParaRPr lang="pl-PL" b="1" dirty="0"/>
          </a:p>
          <a:p>
            <a:pPr marL="0" indent="0">
              <a:buNone/>
            </a:pPr>
            <a:endParaRPr lang="pl-PL" dirty="0"/>
          </a:p>
          <a:p>
            <a:endParaRPr lang="pl-PL" dirty="0"/>
          </a:p>
        </p:txBody>
      </p:sp>
      <p:pic>
        <p:nvPicPr>
          <p:cNvPr id="4" name="Obraz 3">
            <a:extLst>
              <a:ext uri="{FF2B5EF4-FFF2-40B4-BE49-F238E27FC236}">
                <a16:creationId xmlns="" xmlns:a16="http://schemas.microsoft.com/office/drawing/2014/main" id="{A275E260-225A-4F15-87C0-F8EAEBE5D864}"/>
              </a:ext>
            </a:extLst>
          </p:cNvPr>
          <p:cNvPicPr>
            <a:picLocks noChangeAspect="1"/>
          </p:cNvPicPr>
          <p:nvPr/>
        </p:nvPicPr>
        <p:blipFill rotWithShape="1">
          <a:blip r:embed="rId2"/>
          <a:srcRect l="52119" t="25890" r="38980" b="59966"/>
          <a:stretch/>
        </p:blipFill>
        <p:spPr>
          <a:xfrm>
            <a:off x="10200443" y="0"/>
            <a:ext cx="1890943" cy="1608440"/>
          </a:xfrm>
          <a:prstGeom prst="rect">
            <a:avLst/>
          </a:prstGeom>
        </p:spPr>
      </p:pic>
    </p:spTree>
    <p:extLst>
      <p:ext uri="{BB962C8B-B14F-4D97-AF65-F5344CB8AC3E}">
        <p14:creationId xmlns:p14="http://schemas.microsoft.com/office/powerpoint/2010/main" val="62455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a:t>KONDYCJA FINANSOWA </a:t>
            </a:r>
            <a:r>
              <a:rPr lang="pl-PL" b="1" dirty="0" smtClean="0"/>
              <a:t>PRZEDSIĘBIORSTWA W PRAKTYCE</a:t>
            </a:r>
            <a:endParaRPr lang="pl-PL" dirty="0"/>
          </a:p>
        </p:txBody>
      </p:sp>
      <p:sp>
        <p:nvSpPr>
          <p:cNvPr id="3" name="Symbol zastępczy zawartości 2"/>
          <p:cNvSpPr>
            <a:spLocks noGrp="1"/>
          </p:cNvSpPr>
          <p:nvPr>
            <p:ph idx="1"/>
          </p:nvPr>
        </p:nvSpPr>
        <p:spPr/>
        <p:txBody>
          <a:bodyPr/>
          <a:lstStyle/>
          <a:p>
            <a:pPr lvl="0"/>
            <a:r>
              <a:rPr lang="pl-PL" dirty="0"/>
              <a:t>Jaka działalność </a:t>
            </a:r>
            <a:r>
              <a:rPr lang="pl-PL" dirty="0" smtClean="0"/>
              <a:t>generuje </a:t>
            </a:r>
            <a:r>
              <a:rPr lang="pl-PL" dirty="0"/>
              <a:t>najwyższe środki pieniężne, a gdzie są one tracone?</a:t>
            </a:r>
          </a:p>
          <a:p>
            <a:pPr lvl="0"/>
            <a:r>
              <a:rPr lang="pl-PL" dirty="0"/>
              <a:t>Czy przedsiębiorstwo jest w stanie samodzielnie funkcjonować z własnych środków, czy opiera się o alternatywne finansowanie i jaki ma to wpływ?</a:t>
            </a:r>
          </a:p>
          <a:p>
            <a:pPr lvl="0"/>
            <a:r>
              <a:rPr lang="pl-PL" dirty="0"/>
              <a:t>Czy </a:t>
            </a:r>
            <a:r>
              <a:rPr lang="pl-PL" dirty="0" smtClean="0"/>
              <a:t>przedsiębiorstwo jest w stanie spłacać swoje bieżące zobowiązania?</a:t>
            </a:r>
          </a:p>
          <a:p>
            <a:pPr lvl="0"/>
            <a:r>
              <a:rPr lang="pl-PL" dirty="0" smtClean="0"/>
              <a:t>Czy bezpieczna jest struktura finansowania?</a:t>
            </a:r>
            <a:endParaRPr lang="pl-PL" dirty="0"/>
          </a:p>
          <a:p>
            <a:pPr lvl="0"/>
            <a:r>
              <a:rPr lang="pl-PL" dirty="0" smtClean="0"/>
              <a:t>W </a:t>
            </a:r>
            <a:r>
              <a:rPr lang="pl-PL" dirty="0"/>
              <a:t>jakim </a:t>
            </a:r>
            <a:r>
              <a:rPr lang="pl-PL" dirty="0" smtClean="0"/>
              <a:t>stopniu </a:t>
            </a:r>
            <a:r>
              <a:rPr lang="pl-PL" dirty="0"/>
              <a:t>firma jest w stanie wygenerować zysk poprzez aktywa lub kapitał </a:t>
            </a:r>
            <a:r>
              <a:rPr lang="pl-PL" dirty="0" smtClean="0"/>
              <a:t>własny?</a:t>
            </a:r>
          </a:p>
          <a:p>
            <a:pPr lvl="0"/>
            <a:r>
              <a:rPr lang="pl-PL" dirty="0" smtClean="0"/>
              <a:t>Jaka jest rentowność, wypłacalność, zadłużenie, efektywność ?</a:t>
            </a:r>
          </a:p>
          <a:p>
            <a:pPr lvl="0"/>
            <a:endParaRPr lang="pl-PL" dirty="0" smtClean="0"/>
          </a:p>
          <a:p>
            <a:pPr lvl="0"/>
            <a:endParaRPr lang="pl-PL" dirty="0"/>
          </a:p>
          <a:p>
            <a:pPr marL="0" indent="0">
              <a:buNone/>
            </a:pPr>
            <a:endParaRPr lang="pl-PL" dirty="0"/>
          </a:p>
        </p:txBody>
      </p:sp>
      <p:pic>
        <p:nvPicPr>
          <p:cNvPr id="4" name="Obraz 3">
            <a:extLst>
              <a:ext uri="{FF2B5EF4-FFF2-40B4-BE49-F238E27FC236}">
                <a16:creationId xmlns="" xmlns:a16="http://schemas.microsoft.com/office/drawing/2014/main" id="{A275E260-225A-4F15-87C0-F8EAEBE5D864}"/>
              </a:ext>
            </a:extLst>
          </p:cNvPr>
          <p:cNvPicPr>
            <a:picLocks noChangeAspect="1"/>
          </p:cNvPicPr>
          <p:nvPr/>
        </p:nvPicPr>
        <p:blipFill rotWithShape="1">
          <a:blip r:embed="rId2"/>
          <a:srcRect l="52119" t="25890" r="38980" b="59966"/>
          <a:stretch/>
        </p:blipFill>
        <p:spPr>
          <a:xfrm>
            <a:off x="10200443" y="0"/>
            <a:ext cx="1890943" cy="1608440"/>
          </a:xfrm>
          <a:prstGeom prst="rect">
            <a:avLst/>
          </a:prstGeom>
        </p:spPr>
      </p:pic>
    </p:spTree>
    <p:extLst>
      <p:ext uri="{BB962C8B-B14F-4D97-AF65-F5344CB8AC3E}">
        <p14:creationId xmlns:p14="http://schemas.microsoft.com/office/powerpoint/2010/main" val="65990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A0C5D225-2327-4B55-9DE1-066FD0A6697A}"/>
              </a:ext>
            </a:extLst>
          </p:cNvPr>
          <p:cNvSpPr>
            <a:spLocks noGrp="1"/>
          </p:cNvSpPr>
          <p:nvPr>
            <p:ph type="title"/>
          </p:nvPr>
        </p:nvSpPr>
        <p:spPr/>
        <p:txBody>
          <a:bodyPr/>
          <a:lstStyle/>
          <a:p>
            <a:r>
              <a:rPr lang="pl-PL" b="1" dirty="0"/>
              <a:t>KONDYCJA FINANSOWA </a:t>
            </a:r>
            <a:r>
              <a:rPr lang="pl-PL" b="1" dirty="0" smtClean="0"/>
              <a:t>PRZEDSIĘBIORSTWA W PRAKTCE</a:t>
            </a:r>
            <a:endParaRPr lang="pl-PL" dirty="0"/>
          </a:p>
        </p:txBody>
      </p:sp>
      <p:sp>
        <p:nvSpPr>
          <p:cNvPr id="3" name="Symbol zastępczy zawartości 2">
            <a:extLst>
              <a:ext uri="{FF2B5EF4-FFF2-40B4-BE49-F238E27FC236}">
                <a16:creationId xmlns="" xmlns:a16="http://schemas.microsoft.com/office/drawing/2014/main" id="{9BFDD249-F53F-4ED9-88ED-4E5F5D404EB0}"/>
              </a:ext>
            </a:extLst>
          </p:cNvPr>
          <p:cNvSpPr>
            <a:spLocks noGrp="1"/>
          </p:cNvSpPr>
          <p:nvPr>
            <p:ph idx="1"/>
          </p:nvPr>
        </p:nvSpPr>
        <p:spPr/>
        <p:txBody>
          <a:bodyPr>
            <a:normAutofit fontScale="85000" lnSpcReduction="20000"/>
          </a:bodyPr>
          <a:lstStyle/>
          <a:p>
            <a:r>
              <a:rPr lang="pl-PL" dirty="0"/>
              <a:t>Ocena sytuacji finansowej powinna służyć zarządzaniu, zarówno bieżącemu, jak i strategicznemu, a także dać jednostce obraz „</a:t>
            </a:r>
            <a:r>
              <a:rPr lang="pl-PL" b="1" dirty="0"/>
              <a:t>siły negocjacyjnej</a:t>
            </a:r>
            <a:r>
              <a:rPr lang="pl-PL" dirty="0"/>
              <a:t>” – czyli tego, co o jej sytuacji finansowej myślą kontrahenci i wierzyciele</a:t>
            </a:r>
            <a:r>
              <a:rPr lang="pl-PL" dirty="0" smtClean="0"/>
              <a:t>.</a:t>
            </a:r>
          </a:p>
          <a:p>
            <a:r>
              <a:rPr lang="pl-PL" b="1" dirty="0"/>
              <a:t>Według raportu </a:t>
            </a:r>
            <a:r>
              <a:rPr lang="pl-PL" b="1" dirty="0" err="1"/>
              <a:t>Euler</a:t>
            </a:r>
            <a:r>
              <a:rPr lang="pl-PL" b="1" dirty="0"/>
              <a:t> Hermes, aż 80% firm zamyka się po pierwszym roku działalności.</a:t>
            </a:r>
            <a:r>
              <a:rPr lang="pl-PL" dirty="0"/>
              <a:t> Jest to bardzo duża liczba, która sugeruje, że Polacy nie nauczyli się jeszcze sztuki prowadzenia działalności. </a:t>
            </a:r>
            <a:endParaRPr lang="pl-PL" dirty="0" smtClean="0"/>
          </a:p>
          <a:p>
            <a:r>
              <a:rPr lang="pl-PL" dirty="0" smtClean="0"/>
              <a:t>Jednakże </a:t>
            </a:r>
            <a:r>
              <a:rPr lang="pl-PL" dirty="0"/>
              <a:t>wiele z nich miało potencjał, który nie był zauważony. Nie zawsze niski dochód lub wyjście niewiele ponad koszty są impulsem to zamknięcia firmy. W takich </a:t>
            </a:r>
            <a:r>
              <a:rPr lang="pl-PL" b="1" dirty="0"/>
              <a:t>przypadkach ocena kondycji finansowej </a:t>
            </a:r>
            <a:r>
              <a:rPr lang="pl-PL" dirty="0"/>
              <a:t>odgrywa ogromną rolę i na podstawie jej wyników oraz chłodnej analizy, powinno się podejmować decyzję.</a:t>
            </a:r>
          </a:p>
          <a:p>
            <a:r>
              <a:rPr lang="pl-PL" dirty="0"/>
              <a:t>Niekiedy może się okazać, że działalność, która generuje zyski nie jest do końca rentowna – są obszary nieopłacalne, </a:t>
            </a:r>
            <a:r>
              <a:rPr lang="pl-PL" dirty="0" smtClean="0"/>
              <a:t>z których powinno się rezygnować  </a:t>
            </a:r>
            <a:r>
              <a:rPr lang="pl-PL" dirty="0"/>
              <a:t>lub </a:t>
            </a:r>
            <a:r>
              <a:rPr lang="pl-PL" dirty="0" err="1"/>
              <a:t>outsourcować</a:t>
            </a:r>
            <a:r>
              <a:rPr lang="pl-PL" dirty="0"/>
              <a:t>. Stąd każda taka analiza może pokazać mocne i słabe strony twojej działalności.</a:t>
            </a:r>
          </a:p>
          <a:p>
            <a:r>
              <a:rPr lang="pl-PL" dirty="0" smtClean="0"/>
              <a:t> </a:t>
            </a:r>
            <a:r>
              <a:rPr lang="pl-PL" dirty="0"/>
              <a:t>Systematyczna i skrupulatna analiza pozwoli danemu podmiotowi wykryć ewentualne zagrożenia kontynuacji działalności i niwelować je w początkowym </a:t>
            </a:r>
            <a:r>
              <a:rPr lang="pl-PL" dirty="0" smtClean="0"/>
              <a:t>stadium.</a:t>
            </a:r>
            <a:endParaRPr lang="pl-PL" dirty="0"/>
          </a:p>
        </p:txBody>
      </p:sp>
      <p:pic>
        <p:nvPicPr>
          <p:cNvPr id="4" name="Obraz 3">
            <a:extLst>
              <a:ext uri="{FF2B5EF4-FFF2-40B4-BE49-F238E27FC236}">
                <a16:creationId xmlns="" xmlns:a16="http://schemas.microsoft.com/office/drawing/2014/main" id="{8EC51293-448D-4BFD-A679-B9B35A9D10B4}"/>
              </a:ext>
            </a:extLst>
          </p:cNvPr>
          <p:cNvPicPr>
            <a:picLocks noChangeAspect="1"/>
          </p:cNvPicPr>
          <p:nvPr/>
        </p:nvPicPr>
        <p:blipFill rotWithShape="1">
          <a:blip r:embed="rId2"/>
          <a:srcRect l="52119" t="25890" r="38980" b="59966"/>
          <a:stretch/>
        </p:blipFill>
        <p:spPr>
          <a:xfrm>
            <a:off x="10301057" y="78948"/>
            <a:ext cx="1890943" cy="1608440"/>
          </a:xfrm>
          <a:prstGeom prst="rect">
            <a:avLst/>
          </a:prstGeom>
        </p:spPr>
      </p:pic>
    </p:spTree>
    <p:extLst>
      <p:ext uri="{BB962C8B-B14F-4D97-AF65-F5344CB8AC3E}">
        <p14:creationId xmlns:p14="http://schemas.microsoft.com/office/powerpoint/2010/main" val="354249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92D050"/>
          </a:solidFill>
        </p:spPr>
        <p:txBody>
          <a:bodyPr/>
          <a:lstStyle/>
          <a:p>
            <a:r>
              <a:rPr lang="pl-PL" b="1" dirty="0"/>
              <a:t>Kiedy powinno się ocenić kondycję finansową firmy?</a:t>
            </a:r>
            <a:endParaRPr lang="pl-PL" dirty="0"/>
          </a:p>
        </p:txBody>
      </p:sp>
      <p:sp>
        <p:nvSpPr>
          <p:cNvPr id="3" name="Symbol zastępczy zawartości 2"/>
          <p:cNvSpPr>
            <a:spLocks noGrp="1"/>
          </p:cNvSpPr>
          <p:nvPr>
            <p:ph idx="1"/>
          </p:nvPr>
        </p:nvSpPr>
        <p:spPr/>
        <p:txBody>
          <a:bodyPr>
            <a:normAutofit lnSpcReduction="10000"/>
          </a:bodyPr>
          <a:lstStyle/>
          <a:p>
            <a:r>
              <a:rPr lang="pl-PL" b="1" dirty="0" smtClean="0"/>
              <a:t>Ocenę </a:t>
            </a:r>
            <a:r>
              <a:rPr lang="pl-PL" b="1" dirty="0"/>
              <a:t>kondycji finansowej firmy powinno robić się jak najczęściej</a:t>
            </a:r>
            <a:r>
              <a:rPr lang="pl-PL" dirty="0"/>
              <a:t>, aby mieć porównanie w podejmowanych decyzjach. </a:t>
            </a:r>
            <a:endParaRPr lang="pl-PL" dirty="0" smtClean="0"/>
          </a:p>
          <a:p>
            <a:r>
              <a:rPr lang="pl-PL" dirty="0" smtClean="0"/>
              <a:t>W </a:t>
            </a:r>
            <a:r>
              <a:rPr lang="pl-PL" dirty="0"/>
              <a:t>praktyce wykonuje się ją dopiero w momencie zaciągania kredytów czy szukania inwestorów. Jest to pewnego rodzaju obowiązek, który rodzi się wraz z powyższymi potrzebami.</a:t>
            </a:r>
          </a:p>
          <a:p>
            <a:r>
              <a:rPr lang="pl-PL" b="1" dirty="0">
                <a:latin typeface="Arial Black" panose="020B0A04020102020204" pitchFamily="34" charset="0"/>
              </a:rPr>
              <a:t>Przedsiębiorcy wciąż nie widzą potencjału takich wskaźników lub się ich boją.</a:t>
            </a:r>
            <a:r>
              <a:rPr lang="pl-PL" dirty="0">
                <a:latin typeface="Arial Black" panose="020B0A04020102020204" pitchFamily="34" charset="0"/>
              </a:rPr>
              <a:t> </a:t>
            </a:r>
            <a:endParaRPr lang="pl-PL" dirty="0" smtClean="0">
              <a:latin typeface="Arial Black" panose="020B0A04020102020204" pitchFamily="34" charset="0"/>
            </a:endParaRPr>
          </a:p>
          <a:p>
            <a:pPr marL="0" indent="0">
              <a:buNone/>
            </a:pPr>
            <a:r>
              <a:rPr lang="pl-PL" dirty="0"/>
              <a:t> </a:t>
            </a:r>
            <a:r>
              <a:rPr lang="pl-PL" dirty="0" smtClean="0"/>
              <a:t>Ocena </a:t>
            </a:r>
            <a:r>
              <a:rPr lang="pl-PL" dirty="0"/>
              <a:t>sytuacji finansowej przedsiębiorstwa na podstawie </a:t>
            </a:r>
            <a:r>
              <a:rPr lang="pl-PL" dirty="0" smtClean="0"/>
              <a:t>sprawozdania finansowego. </a:t>
            </a:r>
            <a:r>
              <a:rPr lang="pl-PL" dirty="0"/>
              <a:t>P</a:t>
            </a:r>
            <a:r>
              <a:rPr lang="pl-PL" dirty="0" smtClean="0"/>
              <a:t>ozwala </a:t>
            </a:r>
            <a:r>
              <a:rPr lang="pl-PL" dirty="0"/>
              <a:t>porównywać okresy w firmie. Można je wykonywać przed planowanymi inwestycjami lub zaraz po ich zakończeniu, aby sprawdzić jaki miały wpływ na aktywa i pasywa. To pozwoli lepiej planować kolejne kroki.</a:t>
            </a:r>
          </a:p>
          <a:p>
            <a:endParaRPr lang="pl-PL" dirty="0"/>
          </a:p>
        </p:txBody>
      </p:sp>
    </p:spTree>
    <p:extLst>
      <p:ext uri="{BB962C8B-B14F-4D97-AF65-F5344CB8AC3E}">
        <p14:creationId xmlns:p14="http://schemas.microsoft.com/office/powerpoint/2010/main" val="86601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7644" t="19298" r="23557" b="13377"/>
          <a:stretch>
            <a:fillRect/>
          </a:stretch>
        </p:blipFill>
        <p:spPr bwMode="auto">
          <a:xfrm>
            <a:off x="1716507" y="898359"/>
            <a:ext cx="8742947" cy="5759115"/>
          </a:xfrm>
          <a:prstGeom prst="rect">
            <a:avLst/>
          </a:prstGeom>
          <a:noFill/>
          <a:ln w="9525">
            <a:noFill/>
            <a:miter lim="800000"/>
            <a:headEnd/>
            <a:tailEnd/>
          </a:ln>
        </p:spPr>
      </p:pic>
      <p:sp>
        <p:nvSpPr>
          <p:cNvPr id="2" name="Prostokąt 1"/>
          <p:cNvSpPr/>
          <p:nvPr/>
        </p:nvSpPr>
        <p:spPr>
          <a:xfrm>
            <a:off x="8358995" y="1440611"/>
            <a:ext cx="2432650" cy="212209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rgbClr val="FFC000"/>
                </a:solidFill>
                <a:latin typeface="Arial Black" panose="020B0A04020102020204" pitchFamily="34" charset="0"/>
              </a:rPr>
              <a:t>RACHUNEK ZYSKÓW I STRAT </a:t>
            </a:r>
            <a:endParaRPr lang="pl-PL" b="1" dirty="0">
              <a:solidFill>
                <a:srgbClr val="FFC000"/>
              </a:solidFill>
              <a:latin typeface="Arial Black" panose="020B0A04020102020204" pitchFamily="34" charset="0"/>
            </a:endParaRPr>
          </a:p>
        </p:txBody>
      </p:sp>
      <p:sp>
        <p:nvSpPr>
          <p:cNvPr id="4" name="Prostokąt 3"/>
          <p:cNvSpPr/>
          <p:nvPr/>
        </p:nvSpPr>
        <p:spPr>
          <a:xfrm>
            <a:off x="2838091" y="5543910"/>
            <a:ext cx="7621363" cy="1113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p:cNvSpPr/>
          <p:nvPr/>
        </p:nvSpPr>
        <p:spPr>
          <a:xfrm>
            <a:off x="1035170" y="3249283"/>
            <a:ext cx="2395267" cy="21220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rgbClr val="FFC000"/>
                </a:solidFill>
                <a:latin typeface="Arial Black" panose="020B0A04020102020204" pitchFamily="34" charset="0"/>
              </a:rPr>
              <a:t>RACHUNEK PRZEPŁYWÓW PIENIĘŻNYCH </a:t>
            </a:r>
            <a:endParaRPr lang="pl-PL" b="1"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253327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433DC7F-C4F8-431E-B56D-B96DFB8DFD34}"/>
              </a:ext>
            </a:extLst>
          </p:cNvPr>
          <p:cNvSpPr>
            <a:spLocks noGrp="1"/>
          </p:cNvSpPr>
          <p:nvPr>
            <p:ph type="title"/>
          </p:nvPr>
        </p:nvSpPr>
        <p:spPr/>
        <p:txBody>
          <a:bodyPr/>
          <a:lstStyle/>
          <a:p>
            <a:r>
              <a:rPr lang="pl-PL" b="1" dirty="0"/>
              <a:t>METODY OCENY KONDYCJI FINANSOWEJ PRZEDSIĘBIORSTWA</a:t>
            </a:r>
          </a:p>
        </p:txBody>
      </p:sp>
      <p:sp>
        <p:nvSpPr>
          <p:cNvPr id="3" name="Symbol zastępczy zawartości 2">
            <a:extLst>
              <a:ext uri="{FF2B5EF4-FFF2-40B4-BE49-F238E27FC236}">
                <a16:creationId xmlns="" xmlns:a16="http://schemas.microsoft.com/office/drawing/2014/main" id="{6309C94E-A1E7-4699-ADF1-3058015F9580}"/>
              </a:ext>
            </a:extLst>
          </p:cNvPr>
          <p:cNvSpPr>
            <a:spLocks noGrp="1"/>
          </p:cNvSpPr>
          <p:nvPr>
            <p:ph idx="1"/>
          </p:nvPr>
        </p:nvSpPr>
        <p:spPr/>
        <p:txBody>
          <a:bodyPr/>
          <a:lstStyle/>
          <a:p>
            <a:r>
              <a:rPr lang="pl-PL" dirty="0"/>
              <a:t>Najszersze zastosowanie w praktyce gospodarczej do oceny kondycji finansowej przedsiębiorstw znajduje </a:t>
            </a:r>
            <a:r>
              <a:rPr lang="pl-PL" dirty="0">
                <a:latin typeface="Arial Black" panose="020B0A04020102020204" pitchFamily="34" charset="0"/>
              </a:rPr>
              <a:t>metoda wskaźnikowa</a:t>
            </a:r>
            <a:r>
              <a:rPr lang="pl-PL" dirty="0"/>
              <a:t>. Może być ona stosowana w różnych wariantach, które </a:t>
            </a:r>
            <a:r>
              <a:rPr lang="pl-PL" dirty="0">
                <a:latin typeface="Arial Black" panose="020B0A04020102020204" pitchFamily="34" charset="0"/>
              </a:rPr>
              <a:t>zawierają zmienne zestawy wskaźników</a:t>
            </a:r>
            <a:r>
              <a:rPr lang="pl-PL" dirty="0"/>
              <a:t>, a ich dobór będzie zależał od zapotrzebowania na informacje, od celu badania. Wskaźniki finansowe i ich porównanie w czasie umożliwiają szybkie ustalenie mocnych i słabych stron sytuacji finansowej jednostki gospodarczej. </a:t>
            </a:r>
          </a:p>
          <a:p>
            <a:pPr marL="0" indent="0">
              <a:buNone/>
            </a:pPr>
            <a:endParaRPr lang="pl-PL" dirty="0"/>
          </a:p>
        </p:txBody>
      </p:sp>
      <p:pic>
        <p:nvPicPr>
          <p:cNvPr id="4" name="Obraz 3">
            <a:extLst>
              <a:ext uri="{FF2B5EF4-FFF2-40B4-BE49-F238E27FC236}">
                <a16:creationId xmlns="" xmlns:a16="http://schemas.microsoft.com/office/drawing/2014/main" id="{2DEE5605-651A-4B6C-B0DA-6AF5CE62C7B6}"/>
              </a:ext>
            </a:extLst>
          </p:cNvPr>
          <p:cNvPicPr>
            <a:picLocks noChangeAspect="1"/>
          </p:cNvPicPr>
          <p:nvPr/>
        </p:nvPicPr>
        <p:blipFill rotWithShape="1">
          <a:blip r:embed="rId2"/>
          <a:srcRect l="52119" t="25890" r="38980" b="59966"/>
          <a:stretch/>
        </p:blipFill>
        <p:spPr>
          <a:xfrm>
            <a:off x="10301057" y="78948"/>
            <a:ext cx="1890943" cy="1608440"/>
          </a:xfrm>
          <a:prstGeom prst="rect">
            <a:avLst/>
          </a:prstGeom>
        </p:spPr>
      </p:pic>
    </p:spTree>
    <p:extLst>
      <p:ext uri="{BB962C8B-B14F-4D97-AF65-F5344CB8AC3E}">
        <p14:creationId xmlns:p14="http://schemas.microsoft.com/office/powerpoint/2010/main" val="3637647653"/>
      </p:ext>
    </p:extLst>
  </p:cSld>
  <p:clrMapOvr>
    <a:masterClrMapping/>
  </p:clrMapOvr>
</p:sld>
</file>

<file path=ppt/theme/theme1.xml><?xml version="1.0" encoding="utf-8"?>
<a:theme xmlns:a="http://schemas.openxmlformats.org/drawingml/2006/main" name="Przycinanie">
  <a:themeElements>
    <a:clrScheme name="Przycinani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Przycinani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rzycinani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Przycinanie</Template>
  <TotalTime>4936</TotalTime>
  <Words>1343</Words>
  <Application>Microsoft Office PowerPoint</Application>
  <PresentationFormat>Panoramiczny</PresentationFormat>
  <Paragraphs>100</Paragraphs>
  <Slides>29</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29</vt:i4>
      </vt:variant>
    </vt:vector>
  </HeadingPairs>
  <TitlesOfParts>
    <vt:vector size="34" baseType="lpstr">
      <vt:lpstr>Arial</vt:lpstr>
      <vt:lpstr>Arial Black</vt:lpstr>
      <vt:lpstr>Calibri</vt:lpstr>
      <vt:lpstr>Franklin Gothic Book</vt:lpstr>
      <vt:lpstr>Przycinanie</vt:lpstr>
      <vt:lpstr>      SKUTECZNOŚĆ MODELI DYSKRYMINACYJNYCH W OCENIE  KONDYCJI FINANSOWEJ   PRZEDSIĘBIORSTW    </vt:lpstr>
      <vt:lpstr>CEL PREZENTACJI</vt:lpstr>
      <vt:lpstr>KONDYCJA FINANSOWA PRZEDSIĘBIORSTWA</vt:lpstr>
      <vt:lpstr>KONDYCJA FINANSOWA PRZEDSIĘBIORSTWA</vt:lpstr>
      <vt:lpstr>KONDYCJA FINANSOWA PRZEDSIĘBIORSTWA W PRAKTYCE</vt:lpstr>
      <vt:lpstr>KONDYCJA FINANSOWA PRZEDSIĘBIORSTWA W PRAKTCE</vt:lpstr>
      <vt:lpstr>Kiedy powinno się ocenić kondycję finansową firmy?</vt:lpstr>
      <vt:lpstr>Prezentacja programu PowerPoint</vt:lpstr>
      <vt:lpstr>METODY OCENY KONDYCJI FINANSOWEJ PRZEDSIĘBIORSTWA</vt:lpstr>
      <vt:lpstr>METODY OCENY KONDYCJI FINANSOWEJ PRZEDSIĘBIORSTWA</vt:lpstr>
      <vt:lpstr>Prezentacja programu PowerPoint</vt:lpstr>
      <vt:lpstr>Prezentacja programu PowerPoint</vt:lpstr>
      <vt:lpstr>ANALIZA DYSKRYMINACYJNA</vt:lpstr>
      <vt:lpstr>MODEL DYSKRYMINACYJNY ALTMANA</vt:lpstr>
      <vt:lpstr>POLSKIE MODELE DYSKRYMINACYJNE</vt:lpstr>
      <vt:lpstr>SKUTECZNOŚĆ POLSKICH MODELI </vt:lpstr>
      <vt:lpstr>ARGUMENTY UZASADNIAJĄCY WYBÓR MODELI F i G  E. MĄCZYŃSKIEJ</vt:lpstr>
      <vt:lpstr>SYMPTOMY WSKAZUJĄCE NA RYZYK0 PROBLEMÓW FINANSOWYCH</vt:lpstr>
      <vt:lpstr>Prezentacja programu PowerPoint</vt:lpstr>
      <vt:lpstr>Prezentacja programu PowerPoint</vt:lpstr>
      <vt:lpstr>INTERPRETACJA WYNIKÓW MODELU  E. MĄCZYŃSKIEJ</vt:lpstr>
      <vt:lpstr>WERYFIKACJA SKUTECZNOŚCI MODELU F i G   E. MĄCZYŃSKIEJ</vt:lpstr>
      <vt:lpstr>PRZEDSIĘBIORSTWA HANDLOWE</vt:lpstr>
      <vt:lpstr>PRZEDSIĘBIORSTWA BUDOWLANE </vt:lpstr>
      <vt:lpstr>METODY OCENY KONDYCJI FINANSOWEJ PRZEDSIĘBIORSTWA</vt:lpstr>
      <vt:lpstr>Prezentacja programu PowerPoint</vt:lpstr>
      <vt:lpstr>WNIOSKI KOŃCOWE</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SKUTECZNOŚĆ MODELI DYSKRYMINACYJNYCH W OCENIE</dc:title>
  <dc:creator>Monika Szczerbak</dc:creator>
  <cp:lastModifiedBy>Monika Szczerbak</cp:lastModifiedBy>
  <cp:revision>35</cp:revision>
  <dcterms:created xsi:type="dcterms:W3CDTF">2020-11-27T08:51:13Z</dcterms:created>
  <dcterms:modified xsi:type="dcterms:W3CDTF">2021-04-09T15:40:00Z</dcterms:modified>
</cp:coreProperties>
</file>