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71" r:id="rId2"/>
    <p:sldId id="259" r:id="rId3"/>
    <p:sldId id="258" r:id="rId4"/>
    <p:sldId id="261" r:id="rId5"/>
    <p:sldId id="262" r:id="rId6"/>
    <p:sldId id="263" r:id="rId7"/>
    <p:sldId id="264" r:id="rId8"/>
    <p:sldId id="266" r:id="rId9"/>
    <p:sldId id="269" r:id="rId10"/>
    <p:sldId id="268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584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29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6258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86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7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1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4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4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7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SPOTKANIE ZESPOŁU SOL FINANCIAL SERVICES POLSKA SPÓŁKA Z O.O.</a:t>
            </a:r>
          </a:p>
        </p:txBody>
      </p:sp>
      <p:pic>
        <p:nvPicPr>
          <p:cNvPr id="6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056" y="2133599"/>
            <a:ext cx="7923713" cy="45432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073" y="2242868"/>
            <a:ext cx="4876082" cy="34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b="1" dirty="0"/>
              <a:t>Świadomie przedstawiam się pełnym imieniem, bardzo je polubiłam, choć zajęło mi trochę czasu, żeby się przyzwyczaić</a:t>
            </a:r>
            <a:r>
              <a:rPr lang="pl-PL" dirty="0"/>
              <a:t>. 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Kilka razy zupełnie świadomie zdecydowałam się na eksperyment. </a:t>
            </a:r>
          </a:p>
          <a:p>
            <a:r>
              <a:rPr lang="pl-PL" dirty="0"/>
              <a:t>Gdy dostawałam maile zaczynające się od „Pani Kasiu”, a kończące „pozdrawiam Joanna, Zbigniew czy Robert” odpisywałam zwrotnie „Pani Asiu, Zbyszku czy Roberciku”. </a:t>
            </a:r>
          </a:p>
          <a:p>
            <a:r>
              <a:rPr lang="pl-PL" dirty="0"/>
              <a:t>Efekt piorunujący. </a:t>
            </a:r>
          </a:p>
          <a:p>
            <a:r>
              <a:rPr lang="pl-PL" dirty="0"/>
              <a:t>W kolejnych wiadomościach od razu awansowałam na Panią Katarzynę czy Panią Mecenas (z uwagi na zawód), a pan Robert przysłał mi epopeję z przeprosinami.</a:t>
            </a:r>
          </a:p>
        </p:txBody>
      </p:sp>
    </p:spTree>
    <p:extLst>
      <p:ext uri="{BB962C8B-B14F-4D97-AF65-F5344CB8AC3E}">
        <p14:creationId xmlns:p14="http://schemas.microsoft.com/office/powerpoint/2010/main" val="378582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Niewybaczalne zachowania </a:t>
            </a:r>
            <a:br>
              <a:rPr lang="pl-PL" b="1" dirty="0"/>
            </a:br>
            <a:r>
              <a:rPr lang="pl-PL" b="1" dirty="0"/>
              <a:t>w relacjach zawodowych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Niepunktualność </a:t>
            </a:r>
          </a:p>
          <a:p>
            <a:r>
              <a:rPr lang="pl-PL" b="1" dirty="0"/>
              <a:t>Niedyskrecja i plotkowanie</a:t>
            </a:r>
          </a:p>
          <a:p>
            <a:r>
              <a:rPr lang="pl-PL" b="1" dirty="0"/>
              <a:t>Błędy merytoryczne</a:t>
            </a:r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343" y="4347712"/>
            <a:ext cx="3752491" cy="22256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63" y="4182375"/>
            <a:ext cx="3148642" cy="18201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50" y="4304581"/>
            <a:ext cx="4701396" cy="255341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81" y="1264555"/>
            <a:ext cx="1725283" cy="26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925" y="181155"/>
            <a:ext cx="8341743" cy="6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7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      STRONA INTERNETOWA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121" y="1664897"/>
            <a:ext cx="8885207" cy="476178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872596" y="2605177"/>
            <a:ext cx="1802921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AKTUALNOŚCI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43577" y="2605176"/>
            <a:ext cx="1802921" cy="53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KARIERA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67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AUDYT 		</a:t>
            </a:r>
            <a:r>
              <a:rPr lang="pl-PL" b="1" dirty="0"/>
              <a:t>AUDYT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87733">
            <a:off x="1050929" y="570944"/>
            <a:ext cx="4002513" cy="58631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1979">
            <a:off x="6517737" y="432534"/>
            <a:ext cx="4270163" cy="6218171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391" y="-78217"/>
            <a:ext cx="2074213" cy="16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AUDYT ZEWNĘTRZNY ISO -9001-2015 </a:t>
            </a:r>
            <a:r>
              <a:rPr lang="pl-PL" sz="1800" b="1" dirty="0"/>
              <a:t>KONTEKST ORGANIZACYJNY - KULTURA ORGANIZACYJNA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Zbiór norm, </a:t>
            </a:r>
            <a:r>
              <a:rPr lang="pl-PL" dirty="0" err="1"/>
              <a:t>zachowań</a:t>
            </a:r>
            <a:r>
              <a:rPr lang="pl-PL" dirty="0"/>
              <a:t>,  wartości, sposób komunikowania się, relacje, które są oczekiwane i akceptowane wewnątrz jednostki gospodarczej. </a:t>
            </a:r>
          </a:p>
          <a:p>
            <a:r>
              <a:rPr lang="pl-PL" dirty="0"/>
              <a:t>Wpływ na kulturę przedsiębiorstwa mają WSZYSCY.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727710" y="4157932"/>
            <a:ext cx="5693288" cy="1880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59" y="4157931"/>
            <a:ext cx="1620686" cy="18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374962" cy="976312"/>
          </a:xfrm>
        </p:spPr>
        <p:txBody>
          <a:bodyPr>
            <a:normAutofit/>
          </a:bodyPr>
          <a:lstStyle/>
          <a:p>
            <a:r>
              <a:rPr lang="pl-PL" b="1" dirty="0"/>
              <a:t>Biznesowy </a:t>
            </a:r>
            <a:r>
              <a:rPr lang="pl-PL" b="1" dirty="0" err="1"/>
              <a:t>dress</a:t>
            </a:r>
            <a:r>
              <a:rPr lang="pl-PL" b="1" dirty="0"/>
              <a:t> </a:t>
            </a:r>
            <a:r>
              <a:rPr lang="pl-PL" b="1" dirty="0" err="1"/>
              <a:t>code</a:t>
            </a:r>
            <a:r>
              <a:rPr lang="pl-PL" b="1" dirty="0"/>
              <a:t> – prostota, elegancja, umiarkowanie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pl-PL" dirty="0"/>
          </a:p>
          <a:p>
            <a:pPr fontAlgn="base"/>
            <a:r>
              <a:rPr lang="pl-PL" dirty="0"/>
              <a:t>Obowiązują klasyczne kroje i stonowane kolory.</a:t>
            </a:r>
          </a:p>
          <a:p>
            <a:pPr fontAlgn="base"/>
            <a:r>
              <a:rPr lang="pl-PL" dirty="0"/>
              <a:t>Zasady te są rygorystycznie egzekwowane od osób, które reprezentują firmę na zewnątrz </a:t>
            </a:r>
          </a:p>
          <a:p>
            <a:pPr fontAlgn="base"/>
            <a:endParaRPr lang="pl-PL" dirty="0"/>
          </a:p>
          <a:p>
            <a:pPr fontAlgn="base"/>
            <a:r>
              <a:rPr lang="pl-PL" dirty="0"/>
              <a:t>„casual </a:t>
            </a:r>
            <a:r>
              <a:rPr lang="pl-PL" dirty="0" err="1"/>
              <a:t>Friday</a:t>
            </a:r>
            <a:r>
              <a:rPr lang="pl-PL" dirty="0"/>
              <a:t>” -doza indywidualizmu.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65" y="1259457"/>
            <a:ext cx="5374257" cy="47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Komunikacja 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b="1" dirty="0"/>
              <a:t>Bez względu na temat rozmowy okazywanie szacunku rozmówcy</a:t>
            </a:r>
          </a:p>
          <a:p>
            <a:pPr fontAlgn="base"/>
            <a:r>
              <a:rPr lang="pl-PL" b="1" dirty="0"/>
              <a:t>Spokojny i wyważony ton wypowiedzi</a:t>
            </a:r>
          </a:p>
          <a:p>
            <a:pPr fontAlgn="base"/>
            <a:r>
              <a:rPr lang="pl-PL" b="1" dirty="0"/>
              <a:t>Eleganckie i profesjonalne słownictwo (w e-mailach pisanie poprawnym językiem)</a:t>
            </a:r>
          </a:p>
          <a:p>
            <a:pPr fontAlgn="base"/>
            <a:r>
              <a:rPr lang="pl-PL" b="1" dirty="0"/>
              <a:t>Stosowanie zwrotów grzecznościowych</a:t>
            </a:r>
          </a:p>
          <a:p>
            <a:pPr fontAlgn="base"/>
            <a:r>
              <a:rPr lang="pl-PL" b="1" dirty="0"/>
              <a:t>Właściwe tytułowanie rozmówcy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536" y="4321834"/>
            <a:ext cx="10213675" cy="25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JAKICH ZWROTÓW (NIE) UŻYWAMY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12" y="4015033"/>
            <a:ext cx="3364302" cy="2372264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710687" y="1526875"/>
            <a:ext cx="5793924" cy="4376969"/>
          </a:xfrm>
        </p:spPr>
        <p:txBody>
          <a:bodyPr>
            <a:normAutofit/>
          </a:bodyPr>
          <a:lstStyle/>
          <a:p>
            <a:r>
              <a:rPr lang="pl-PL" dirty="0"/>
              <a:t>Wyrzucamy z naszego słownika wszystkie potoczne zwroty i kolokwializmy. </a:t>
            </a:r>
          </a:p>
          <a:p>
            <a:r>
              <a:rPr lang="pl-PL" dirty="0"/>
              <a:t>„facet” - „mężczyzna”, „dżentelmen”, „pan”. Zabronione jest stosowanie zwrotów </a:t>
            </a:r>
          </a:p>
          <a:p>
            <a:r>
              <a:rPr lang="pl-PL" dirty="0"/>
              <a:t>„jasne”, „da się zrobić”, „oklepany” temat, „obcykane” i używanego także podczas rozmów formalnych „ok”. </a:t>
            </a:r>
          </a:p>
          <a:p>
            <a:r>
              <a:rPr lang="pl-PL" dirty="0"/>
              <a:t>Cały czas lepiej powiedzieć po prostu „dobrze”, „tak”  ale nie  „dobra”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82" y="1264556"/>
            <a:ext cx="3162763" cy="24879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305" y="4520242"/>
            <a:ext cx="5054924" cy="21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ZDROBNIENIA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Nie mówmy  „</a:t>
            </a:r>
            <a:r>
              <a:rPr lang="pl-PL" dirty="0" err="1"/>
              <a:t>długopisik</a:t>
            </a:r>
            <a:r>
              <a:rPr lang="pl-PL" dirty="0"/>
              <a:t>”, „notesik”, „kawusia” „milutki”, „</a:t>
            </a:r>
            <a:r>
              <a:rPr lang="pl-PL" dirty="0" err="1"/>
              <a:t>luzik</a:t>
            </a:r>
            <a:r>
              <a:rPr lang="pl-PL" dirty="0"/>
              <a:t>” </a:t>
            </a:r>
          </a:p>
          <a:p>
            <a:r>
              <a:rPr lang="pl-PL" dirty="0"/>
              <a:t>ale także „okropny”, „paskudny”, „straszny”, „masakra”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W żadnym wypadku nie należy używać również wulgaryzmów – nawet tych „niegroźnych”. </a:t>
            </a:r>
          </a:p>
          <a:p>
            <a:r>
              <a:rPr lang="pl-PL" dirty="0"/>
              <a:t>Nie  uważajmy też „kurczę”, „psia krew”, do licha”, „rozpłaszczyć się” itp..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87" y="4031756"/>
            <a:ext cx="3864634" cy="24779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697" y="3933646"/>
            <a:ext cx="3588590" cy="267418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523" y="3778370"/>
            <a:ext cx="3517193" cy="29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Zdrobnienia – nowa moda czy infantylność?</a:t>
            </a:r>
            <a:br>
              <a:rPr lang="pl-PL" b="1" dirty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pl-PL" b="1" dirty="0"/>
              <a:t>  W restauracji podchodzi kelner do stolika:</a:t>
            </a:r>
            <a:br>
              <a:rPr lang="pl-PL" dirty="0"/>
            </a:br>
            <a:r>
              <a:rPr lang="pl-PL" b="1" dirty="0"/>
              <a:t>— Rachuneczek?</a:t>
            </a:r>
            <a:br>
              <a:rPr lang="pl-PL" dirty="0"/>
            </a:br>
            <a:r>
              <a:rPr lang="pl-PL" b="1" dirty="0"/>
              <a:t>Mężczyzna potwierdził.</a:t>
            </a:r>
            <a:br>
              <a:rPr lang="pl-PL" dirty="0"/>
            </a:br>
            <a:r>
              <a:rPr lang="pl-PL" b="1" dirty="0"/>
              <a:t>— Płaci pan gotóweczką?</a:t>
            </a:r>
            <a:br>
              <a:rPr lang="pl-PL" dirty="0"/>
            </a:br>
            <a:r>
              <a:rPr lang="pl-PL" b="1" dirty="0"/>
              <a:t>— Nie, karteczką — odpowiedział klient. – I poproszę fakturkę.</a:t>
            </a:r>
          </a:p>
          <a:p>
            <a:pPr marL="0" indent="0" fontAlgn="base">
              <a:buNone/>
            </a:pPr>
            <a:endParaRPr lang="pl-PL" b="1" dirty="0"/>
          </a:p>
          <a:p>
            <a:pPr marL="0" indent="0" fontAlgn="base">
              <a:buNone/>
            </a:pPr>
            <a:r>
              <a:rPr lang="pl-PL" dirty="0"/>
              <a:t>Nie ma tak naprawdę zbędnych środków językowych. Dzięki zdrobnieniom jest nam łatwiej wyrazić swoje emocje. </a:t>
            </a:r>
          </a:p>
          <a:p>
            <a:pPr marL="0" indent="0" fontAlgn="base">
              <a:buNone/>
            </a:pPr>
            <a:r>
              <a:rPr lang="pl-PL" dirty="0"/>
              <a:t>Problem zaczyna się wtedy, gdy zaczynamy ich nadużywać. 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660" y="5210355"/>
            <a:ext cx="5710687" cy="16476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347" y="5210354"/>
            <a:ext cx="6265653" cy="16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1959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</TotalTime>
  <Words>442</Words>
  <Application>Microsoft Office PowerPoint</Application>
  <PresentationFormat>Panoramiczny</PresentationFormat>
  <Paragraphs>45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Smuga</vt:lpstr>
      <vt:lpstr>SPOTKANIE ZESPOŁU SOL FINANCIAL SERVICES POLSKA SPÓŁKA Z O.O.</vt:lpstr>
      <vt:lpstr>       STRONA INTERNETOWA </vt:lpstr>
      <vt:lpstr>AUDYT   AUDYT </vt:lpstr>
      <vt:lpstr>AUDYT ZEWNĘTRZNY ISO -9001-2015 KONTEKST ORGANIZACYJNY - KULTURA ORGANIZACYJNA </vt:lpstr>
      <vt:lpstr>Biznesowy dress code – prostota, elegancja, umiarkowanie </vt:lpstr>
      <vt:lpstr>Komunikacja  </vt:lpstr>
      <vt:lpstr>JAKICH ZWROTÓW (NIE) UŻYWAMY</vt:lpstr>
      <vt:lpstr>ZDROBNIENIA </vt:lpstr>
      <vt:lpstr>Zdrobnienia – nowa moda czy infantylność? </vt:lpstr>
      <vt:lpstr>Świadomie przedstawiam się pełnym imieniem, bardzo je polubiłam, choć zajęło mi trochę czasu, żeby się przyzwyczaić. </vt:lpstr>
      <vt:lpstr>Niewybaczalne zachowania  w relacjach zawodowych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Szczerbak</dc:creator>
  <cp:lastModifiedBy>Marcin Palcewicz</cp:lastModifiedBy>
  <cp:revision>30</cp:revision>
  <dcterms:created xsi:type="dcterms:W3CDTF">2021-03-31T11:52:31Z</dcterms:created>
  <dcterms:modified xsi:type="dcterms:W3CDTF">2021-05-16T17:17:00Z</dcterms:modified>
</cp:coreProperties>
</file>